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3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2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63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4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31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39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6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73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3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5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989C-0C57-456E-BAD9-1257DD69F3CA}" type="datetimeFigureOut">
              <a:rPr lang="es-MX" smtClean="0"/>
              <a:t>06/11/2024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A25B1-2618-4F27-A59D-B0C56A7502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5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07974"/>
            <a:ext cx="798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UNIDAD DE SERVICIO SOCIAL</a:t>
            </a:r>
            <a:endParaRPr lang="es-MX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95636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Centro Universitario De Ciencias Biológicas y Agropecuarias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039992"/>
            <a:ext cx="2913626" cy="1942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61" y="2091428"/>
            <a:ext cx="3374678" cy="189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98431"/>
            <a:ext cx="3075782" cy="205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98430"/>
            <a:ext cx="3005283" cy="206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40" y="2107222"/>
            <a:ext cx="2957664" cy="196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4" y="4130314"/>
            <a:ext cx="3064460" cy="203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5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515" y="341175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“Los </a:t>
            </a:r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programas de servicio social podrán suspenderse o cancelarse, en los siguientes casos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:”</a:t>
            </a:r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 </a:t>
            </a:r>
          </a:p>
          <a:p>
            <a:pPr algn="ctr"/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326" y="1628800"/>
            <a:ext cx="85161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/>
              <a:t>Cuando no constituyan una experiencia formativa, que permita fortalecer el conocimiento, la solidaridad y el </a:t>
            </a:r>
            <a:r>
              <a:rPr lang="es-MX" dirty="0" smtClean="0"/>
              <a:t>humanismo</a:t>
            </a:r>
          </a:p>
          <a:p>
            <a:pPr lvl="0"/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Cuando </a:t>
            </a:r>
            <a:r>
              <a:rPr lang="es-MX" dirty="0"/>
              <a:t>no se obtengan los recursos indispensables para su </a:t>
            </a:r>
            <a:r>
              <a:rPr lang="es-MX" dirty="0" smtClean="0"/>
              <a:t>desarrollo</a:t>
            </a:r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Cuando lo soliciten justificadamente los receptores del servicio </a:t>
            </a:r>
            <a:r>
              <a:rPr lang="es-MX" dirty="0" smtClean="0"/>
              <a:t>social</a:t>
            </a:r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Cuando lo soliciten justificadamente los responsables de la ejecución del </a:t>
            </a:r>
            <a:r>
              <a:rPr lang="es-MX" dirty="0" smtClean="0"/>
              <a:t>programa</a:t>
            </a:r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Cuando </a:t>
            </a:r>
            <a:r>
              <a:rPr lang="es-MX" dirty="0"/>
              <a:t>no haya sido firmado el convenio por la instancia </a:t>
            </a:r>
            <a:r>
              <a:rPr lang="es-MX" dirty="0" smtClean="0"/>
              <a:t>receptora</a:t>
            </a:r>
          </a:p>
          <a:p>
            <a:endParaRPr lang="es-MX" dirty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b="1" dirty="0" smtClean="0"/>
              <a:t>Cuando </a:t>
            </a:r>
            <a:r>
              <a:rPr lang="es-MX" sz="2400" b="1" dirty="0"/>
              <a:t>la instancia receptora lucre </a:t>
            </a:r>
            <a:r>
              <a:rPr lang="es-MX" dirty="0"/>
              <a:t>con la prestación de servicio </a:t>
            </a:r>
            <a:r>
              <a:rPr lang="es-MX" dirty="0" smtClean="0"/>
              <a:t>social</a:t>
            </a:r>
            <a:endParaRPr lang="es-MX" dirty="0"/>
          </a:p>
          <a:p>
            <a:endParaRPr lang="es-MX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Cuando los receptores del servicio social no se sujeten a lo establecido en el convenio o </a:t>
            </a:r>
            <a:r>
              <a:rPr lang="es-MX" dirty="0" smtClean="0"/>
              <a:t> en </a:t>
            </a:r>
            <a:r>
              <a:rPr lang="es-MX" dirty="0"/>
              <a:t>el programa respectivo.</a:t>
            </a:r>
          </a:p>
          <a:p>
            <a:r>
              <a:rPr lang="es-MX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0370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2834933"/>
            <a:ext cx="5976664" cy="58477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http://www.cucba.udg.mx/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3986480"/>
            <a:ext cx="252028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Extensión y difusión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72033" y="4909810"/>
            <a:ext cx="259228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Unidad de servicio social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611420" y="5939988"/>
            <a:ext cx="379553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Cómo registrarte en Servicio Social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958005" y="1547500"/>
            <a:ext cx="2952328" cy="52322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Ingresa a la pagina </a:t>
            </a:r>
            <a:endParaRPr lang="es-MX" sz="28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355976" y="2195572"/>
            <a:ext cx="0" cy="556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355975" y="4427820"/>
            <a:ext cx="1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355976" y="5435932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355976" y="3481343"/>
            <a:ext cx="13385" cy="4424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16897" y="1886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 smtClean="0">
                <a:solidFill>
                  <a:schemeClr val="bg2">
                    <a:lumMod val="50000"/>
                  </a:schemeClr>
                </a:solidFill>
              </a:rPr>
              <a:t>“INFORMACIÓN”</a:t>
            </a:r>
            <a:endParaRPr lang="es-MX" sz="4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92560" y="3150575"/>
            <a:ext cx="117112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3157761"/>
            <a:ext cx="262982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749455" y="17008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1</a:t>
            </a:r>
            <a:endParaRPr lang="es-MX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6536" y="4109648"/>
            <a:ext cx="414046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Llenar con tu información actualizada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868144" y="3120487"/>
            <a:ext cx="237626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Código y contraseña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006039" y="4116409"/>
            <a:ext cx="2094353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Guardar Cambios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7512" y="5630620"/>
            <a:ext cx="446449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Salir y volver a entrar para corroborar 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37686" y="2001034"/>
            <a:ext cx="4902665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60%  créditos</a:t>
            </a:r>
            <a:endParaRPr lang="es-MX" sz="4000" b="1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907704" y="3342427"/>
            <a:ext cx="64501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364088" y="3305153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956376" y="3656207"/>
            <a:ext cx="0" cy="31378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4932040" y="4301075"/>
            <a:ext cx="78902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771800" y="4618060"/>
            <a:ext cx="0" cy="9405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83568" y="260648"/>
            <a:ext cx="791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INICIO PARA PODER SER ASPIRANTE</a:t>
            </a:r>
            <a:endParaRPr lang="es-MX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46560" y="1117374"/>
            <a:ext cx="2884916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DEBES CONTAR CON </a:t>
            </a:r>
            <a:endParaRPr lang="es-MX" b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868144" y="1518064"/>
            <a:ext cx="0" cy="32676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2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5001" y="106463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2</a:t>
            </a:r>
            <a:endParaRPr lang="es-MX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162880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 DE NOVIEMBRE AL 31 DICIEMBRE 2024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3202781"/>
            <a:ext cx="129614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699792" y="3221075"/>
            <a:ext cx="302433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012160" y="3242846"/>
            <a:ext cx="237626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Código y contraseña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88224" y="4488295"/>
            <a:ext cx="136815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Alumno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79912" y="4488295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Registro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4524411"/>
            <a:ext cx="223224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Rectificar Registro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79912" y="5529426"/>
            <a:ext cx="1728192" cy="70788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FIN</a:t>
            </a:r>
            <a:endParaRPr lang="es-MX" sz="4000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763688" y="3387447"/>
            <a:ext cx="792088" cy="182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5182209" y="3387447"/>
            <a:ext cx="757943" cy="182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7200292" y="3612178"/>
            <a:ext cx="0" cy="87611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5508104" y="4709077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2953679" y="4709077"/>
            <a:ext cx="68221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331640" y="4971848"/>
            <a:ext cx="0" cy="9896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907704" y="5883369"/>
            <a:ext cx="144016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24544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ACTUALIZACIÓN DE DATOS O REGISTRO </a:t>
            </a:r>
            <a:endParaRPr lang="es-MX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0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2256" y="2567318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Alumno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419872" y="2578864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Aspirante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084168" y="2580050"/>
            <a:ext cx="230425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Ofertas disponibles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4424" y="4149080"/>
            <a:ext cx="5901952" cy="46166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Seleccionar Proyecto ( </a:t>
            </a:r>
            <a:r>
              <a:rPr lang="es-MX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Queda marcado en AZUL 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5651956"/>
            <a:ext cx="244827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Asignarme a oferta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195736" y="2763530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076056" y="2763530"/>
            <a:ext cx="93610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092280" y="3275692"/>
            <a:ext cx="0" cy="6678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458140" y="4653136"/>
            <a:ext cx="0" cy="8224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691680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ELECCIÓN DE PLAZA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97248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DE ENERO 2025</a:t>
            </a:r>
            <a:endParaRPr lang="es-MX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24541" y="211294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3</a:t>
            </a:r>
            <a:endParaRPr lang="es-MX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24541" y="739363"/>
            <a:ext cx="743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</a:rPr>
              <a:t>ALUMNOS CON PLAZA ELEGIDA</a:t>
            </a:r>
            <a:endParaRPr lang="es-MX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3140221"/>
            <a:ext cx="5400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Recoger “OFICIO DE COMISIÓN” </a:t>
            </a:r>
            <a:endParaRPr lang="es-MX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3548" y="4293096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FECHA:  </a:t>
            </a:r>
            <a:r>
              <a:rPr lang="es-MX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 AL 14 DE FEBRERO 2025</a:t>
            </a:r>
            <a:endParaRPr lang="es-MX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7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0952" y="3356992"/>
            <a:ext cx="8229600" cy="1143000"/>
          </a:xfrm>
        </p:spPr>
        <p:txBody>
          <a:bodyPr>
            <a:noAutofit/>
          </a:bodyPr>
          <a:lstStyle/>
          <a:p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 DE MARZO 2025-A”</a:t>
            </a:r>
            <a:endParaRPr lang="es-MX" sz="6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90872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Inicio de Servicio </a:t>
            </a:r>
            <a:r>
              <a:rPr lang="es-MX" sz="5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ocial </a:t>
            </a:r>
            <a:endParaRPr lang="es-MX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12681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</a:rPr>
              <a:t>OFICIO DE COMISIÓN</a:t>
            </a:r>
            <a:endParaRPr lang="es-MX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36774" y="1268760"/>
            <a:ext cx="20882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Recoger Oficio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2207433"/>
            <a:ext cx="3240359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Anotar fecha de inicio</a:t>
            </a:r>
          </a:p>
          <a:p>
            <a:pPr algn="ctr"/>
            <a:r>
              <a:rPr lang="es-MX" u="sng" dirty="0" smtClean="0"/>
              <a:t>1 de Marzo 2025</a:t>
            </a:r>
            <a:endParaRPr lang="es-MX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3635732"/>
            <a:ext cx="316835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Recabar Firmas y sellos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4458043"/>
            <a:ext cx="144016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Escanear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995936" y="4458043"/>
            <a:ext cx="115212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Enviar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41030" y="4499828"/>
            <a:ext cx="241940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uniss@cucba.udg.mx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11760" y="6021288"/>
            <a:ext cx="468052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Guardar el Original muy bien</a:t>
            </a:r>
            <a:endParaRPr lang="es-MX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752020" y="764704"/>
            <a:ext cx="0" cy="3922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752020" y="1772816"/>
            <a:ext cx="0" cy="3507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716016" y="2924944"/>
            <a:ext cx="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915816" y="4684494"/>
            <a:ext cx="84736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220072" y="4684494"/>
            <a:ext cx="72008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516216" y="5013176"/>
            <a:ext cx="0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1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620688"/>
            <a:ext cx="617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Kaiti Std R" pitchFamily="18" charset="-128"/>
                <a:ea typeface="Adobe Kaiti Std R" pitchFamily="18" charset="-128"/>
              </a:rPr>
              <a:t>REPORTES BIMESTRALES</a:t>
            </a:r>
            <a:endParaRPr lang="es-MX" sz="36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302" y="2110998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444518" y="2125771"/>
            <a:ext cx="30243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260942" y="2118942"/>
            <a:ext cx="237626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Código y contraseña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437987" y="3767182"/>
            <a:ext cx="153116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Alumno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620919" y="3767182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Prestador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8720" y="3737565"/>
            <a:ext cx="182504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Listado de plazas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5507940"/>
            <a:ext cx="22099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Seleccionar proyecto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19873" y="5483853"/>
            <a:ext cx="187220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Reporte parcial 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92080" y="5353565"/>
            <a:ext cx="432048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s-MX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60232" y="5483853"/>
            <a:ext cx="165618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Llenar Informe</a:t>
            </a:r>
            <a:endParaRPr lang="es-MX" dirty="0"/>
          </a:p>
        </p:txBody>
      </p:sp>
      <p:cxnSp>
        <p:nvCxnSpPr>
          <p:cNvPr id="3" name="2 Conector recto de flecha"/>
          <p:cNvCxnSpPr>
            <a:endCxn id="6" idx="1"/>
          </p:cNvCxnSpPr>
          <p:nvPr/>
        </p:nvCxnSpPr>
        <p:spPr>
          <a:xfrm>
            <a:off x="1891848" y="2303608"/>
            <a:ext cx="552670" cy="682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517468" y="2310437"/>
            <a:ext cx="52745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7413070" y="2759070"/>
            <a:ext cx="0" cy="8640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5376513" y="4014564"/>
            <a:ext cx="56363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2732550" y="3951848"/>
            <a:ext cx="64807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547664" y="4509120"/>
            <a:ext cx="0" cy="57875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843808" y="5692607"/>
            <a:ext cx="43204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865083" y="5668519"/>
            <a:ext cx="651133" cy="1204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9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41745" y="35954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chemeClr val="accent6">
                    <a:lumMod val="75000"/>
                  </a:schemeClr>
                </a:solidFill>
              </a:rPr>
              <a:t>REPORTAR DOS MESES DE ACTIVIDADES</a:t>
            </a:r>
            <a:endParaRPr lang="es-MX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6720" y="1509274"/>
            <a:ext cx="144016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Crear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067944" y="2492896"/>
            <a:ext cx="115212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Imprimir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543975" y="3220061"/>
            <a:ext cx="237626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Recabar firmas y sellos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925180" y="4005064"/>
            <a:ext cx="352839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Agregar Reporte menor a 1 mg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452664" y="4941168"/>
            <a:ext cx="244827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Escribir Comentario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27884" y="6011996"/>
            <a:ext cx="223224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Enviar a Revisión </a:t>
            </a:r>
            <a:endParaRPr lang="es-MX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644008" y="913543"/>
            <a:ext cx="0" cy="5957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676800" y="1950614"/>
            <a:ext cx="0" cy="47027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6" idx="2"/>
          </p:cNvCxnSpPr>
          <p:nvPr/>
        </p:nvCxnSpPr>
        <p:spPr>
          <a:xfrm>
            <a:off x="4644008" y="2862228"/>
            <a:ext cx="0" cy="3578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644008" y="3573016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9" idx="0"/>
          </p:cNvCxnSpPr>
          <p:nvPr/>
        </p:nvCxnSpPr>
        <p:spPr>
          <a:xfrm flipH="1">
            <a:off x="4676800" y="4581128"/>
            <a:ext cx="16701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693501" y="5319792"/>
            <a:ext cx="22515" cy="6294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764704"/>
            <a:ext cx="81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¿Qué es el servicio social?</a:t>
            </a:r>
            <a:endParaRPr lang="es-MX" sz="6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2492896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/>
              <a:t>Actividad </a:t>
            </a:r>
            <a:r>
              <a:rPr lang="es-MX" sz="4400" dirty="0"/>
              <a:t>formativa y de aplicación de </a:t>
            </a:r>
            <a:r>
              <a:rPr lang="es-MX" sz="4400" dirty="0" smtClean="0"/>
              <a:t>conocimientos </a:t>
            </a:r>
            <a:r>
              <a:rPr lang="es-MX" sz="4400" dirty="0"/>
              <a:t>de manera temporal y obligatoria </a:t>
            </a:r>
          </a:p>
        </p:txBody>
      </p:sp>
    </p:spTree>
    <p:extLst>
      <p:ext uri="{BB962C8B-B14F-4D97-AF65-F5344CB8AC3E}">
        <p14:creationId xmlns:p14="http://schemas.microsoft.com/office/powerpoint/2010/main" val="18156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FECHAS DE REPORTES BIMESTRALES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744416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1 DE MARZO AL 30 DE ABRIL DEL 2025 </a:t>
            </a:r>
          </a:p>
          <a:p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1 DE MAYO AL 31 DE JUNIO 2025</a:t>
            </a:r>
          </a:p>
          <a:p>
            <a:endParaRPr lang="es-MX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1 DE JULIO AL 31 AGOSTO 2025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1" y="2358205"/>
            <a:ext cx="3489109" cy="232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10143"/>
            <a:ext cx="3259765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18" y="10142"/>
            <a:ext cx="3094581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01" y="10143"/>
            <a:ext cx="3177090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3738" b="9185"/>
          <a:stretch/>
        </p:blipFill>
        <p:spPr bwMode="auto">
          <a:xfrm>
            <a:off x="16091" y="4581128"/>
            <a:ext cx="687804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12" y="4581128"/>
            <a:ext cx="22768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0463"/>
            <a:ext cx="2341354" cy="21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" y="2397071"/>
            <a:ext cx="3388940" cy="225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0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OBJETIVOS EN LA UNIVERSIDAD DE GUADALAJARA</a:t>
            </a:r>
            <a:endParaRPr lang="es-MX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Impulsar el desarrollo sociocultural , atendiendo principalmente grupos sociales más desprotegidos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Crear una </a:t>
            </a:r>
            <a:r>
              <a:rPr lang="es-MX" dirty="0"/>
              <a:t>conciencia de servicio, solidaridad, compromiso y reciprocidad a la sociedad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2210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Promover actitudes </a:t>
            </a:r>
            <a:r>
              <a:rPr lang="es-MX" dirty="0"/>
              <a:t>reflexivas y críticas ante la problemática </a:t>
            </a:r>
            <a:r>
              <a:rPr lang="es-MX" dirty="0" smtClean="0"/>
              <a:t>social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31540" y="28529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/>
              <a:t>E</a:t>
            </a:r>
            <a:r>
              <a:rPr lang="es-MX" dirty="0" smtClean="0"/>
              <a:t>stimular la participación activa de los prestadores del servicio social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425015" y="49411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Tener la oportunidad de aplicar, verificar y evaluar los conocimientos, habilidades, actitudes y valores adquiridos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46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42350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D</a:t>
            </a:r>
            <a:r>
              <a:rPr lang="es-MX" sz="3200" dirty="0" smtClean="0"/>
              <a:t>eberán </a:t>
            </a:r>
            <a:r>
              <a:rPr lang="es-MX" sz="3200" dirty="0"/>
              <a:t>haber cubierto al menos el </a:t>
            </a:r>
            <a:r>
              <a:rPr lang="es-MX" sz="4400" b="1" dirty="0">
                <a:solidFill>
                  <a:schemeClr val="accent2">
                    <a:lumMod val="75000"/>
                  </a:schemeClr>
                </a:solidFill>
              </a:rPr>
              <a:t>60%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3200" dirty="0" smtClean="0"/>
              <a:t>del </a:t>
            </a:r>
            <a:r>
              <a:rPr lang="es-MX" sz="3200" dirty="0"/>
              <a:t>total de </a:t>
            </a:r>
            <a:r>
              <a:rPr lang="es-MX" sz="3200" dirty="0" smtClean="0"/>
              <a:t>créditos del </a:t>
            </a:r>
            <a:r>
              <a:rPr lang="es-MX" sz="3200" dirty="0"/>
              <a:t>plan de estudios </a:t>
            </a:r>
            <a:r>
              <a:rPr lang="es-MX" sz="3200" dirty="0" smtClean="0"/>
              <a:t>correspondiente</a:t>
            </a:r>
            <a:endParaRPr lang="es-MX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¿CUANDO PUEDO COMENZAR CON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33" y="213285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  <a:r>
              <a:rPr lang="es-MX" sz="8000" b="1" dirty="0" smtClean="0">
                <a:solidFill>
                  <a:schemeClr val="accent2">
                    <a:lumMod val="75000"/>
                  </a:schemeClr>
                </a:solidFill>
              </a:rPr>
              <a:t>480</a:t>
            </a:r>
            <a:r>
              <a:rPr lang="es-MX" sz="8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</a:rPr>
              <a:t>horas</a:t>
            </a:r>
            <a:endParaRPr lang="es-MX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3" y="607658"/>
            <a:ext cx="8343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u="sng" dirty="0" smtClean="0">
                <a:solidFill>
                  <a:schemeClr val="bg2">
                    <a:lumMod val="50000"/>
                  </a:schemeClr>
                </a:solidFill>
              </a:rPr>
              <a:t>“HORAS POR CUBRIR “</a:t>
            </a:r>
            <a:endParaRPr lang="es-MX" sz="6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¿EN DONDE PUEDO REALIZAR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2252191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“Cualquier dependencia </a:t>
            </a:r>
            <a:r>
              <a:rPr lang="es-MX" sz="4400" b="1" u="sng" dirty="0" smtClean="0">
                <a:solidFill>
                  <a:schemeClr val="accent2">
                    <a:lumMod val="75000"/>
                  </a:schemeClr>
                </a:solidFill>
              </a:rPr>
              <a:t>NO lucrativa</a:t>
            </a:r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MX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9560" y="465313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Convenio para solicitar prestadores de servicio social del </a:t>
            </a:r>
            <a:r>
              <a:rPr lang="es-MX" dirty="0" err="1" smtClean="0"/>
              <a:t>cucba</a:t>
            </a:r>
            <a:r>
              <a:rPr lang="es-MX" dirty="0" smtClean="0"/>
              <a:t>. (contactar jefe de vinculación)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524130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Crear proyecto en tiempo y forma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28261" y="56612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/>
              <a:t>Enviar programa a la unidad de servicio social con sello y firmas.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3726324"/>
            <a:ext cx="736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¿CÓMO PUEDEN REGISTRA PROYECTOS DEPENDENCIAS NO LUCRATIVAS?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9983" y="42210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REALIZAR LOS SIGUIENTES PASOS: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899" y="764704"/>
            <a:ext cx="9113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“EL PLAZO PARA LA PRESTACIÓN DEL SERVICIO SOCIAL SERÁ”</a:t>
            </a:r>
          </a:p>
          <a:p>
            <a:pPr algn="ctr"/>
            <a:endParaRPr lang="es-MX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s-MX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108520" y="1988840"/>
            <a:ext cx="9055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6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menor </a:t>
            </a:r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6 meses”</a:t>
            </a:r>
          </a:p>
          <a:p>
            <a:pPr algn="ctr"/>
            <a:endParaRPr lang="es-MX" sz="6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s-MX" sz="6600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MX" sz="6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mayor </a:t>
            </a:r>
            <a:r>
              <a:rPr lang="es-MX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 años”</a:t>
            </a:r>
            <a:endParaRPr lang="es-MX" sz="66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6600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6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4064"/>
            <a:ext cx="7848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PROCEDIMIENTO DE BAJA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037049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No se presente a realizar su servicio social en la fecha señalada en el oficio de comisión</a:t>
            </a:r>
          </a:p>
          <a:p>
            <a:pPr marL="400050" indent="-400050">
              <a:buAutoNum type="romanUcPeriod"/>
            </a:pPr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 Renuncie a prestar el servicio social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/>
              <a:t> </a:t>
            </a:r>
            <a:r>
              <a:rPr lang="es-MX" sz="2400" dirty="0" smtClean="0"/>
              <a:t>Acumule tres faltas consecutivas o cinco alternadas, sin causa justificada, durante la prestación del servicio social  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No cumpla con las actividades asignadas, según lo convenido o establecido en el programa correspondiente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Deje inconclusas injustificadamente las actividades del programa</a:t>
            </a:r>
          </a:p>
          <a:p>
            <a:endParaRPr lang="es-MX" sz="2400" dirty="0" smtClean="0"/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/>
              <a:t>Lo determine alguna autoridad universitaria competente.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335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627" y="2348880"/>
            <a:ext cx="7704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Cuando el prestador sea dado de baja del programa, se </a:t>
            </a:r>
            <a:r>
              <a:rPr lang="es-MX" sz="2400" b="1" dirty="0" smtClean="0"/>
              <a:t>suspenderá la prestación del servicio social</a:t>
            </a:r>
            <a:r>
              <a:rPr lang="es-MX" dirty="0" smtClean="0"/>
              <a:t>, y podrá reincorporarse al siguiente ciclo escolar, con la contabilización de las horas prestadas por el titular de la dependencia receptora.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699792" y="62068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SANCIÓN!</a:t>
            </a:r>
            <a:endParaRPr lang="es-MX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632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688</Words>
  <Application>Microsoft Office PowerPoint</Application>
  <PresentationFormat>Presentación en pantalla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OBJETIVOS EN LA UNIVERSIDAD DE GUADALAJARA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“1 DE MARZO 2025-A”</vt:lpstr>
      <vt:lpstr>Presentación de PowerPoint</vt:lpstr>
      <vt:lpstr>Presentación de PowerPoint</vt:lpstr>
      <vt:lpstr>Presentación de PowerPoint</vt:lpstr>
      <vt:lpstr>FECHAS DE REPORTES BIMESTRALES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David Avila Figueroa</dc:creator>
  <cp:lastModifiedBy>Dr. David Avila Figueroa</cp:lastModifiedBy>
  <cp:revision>41</cp:revision>
  <dcterms:created xsi:type="dcterms:W3CDTF">2024-03-14T16:48:04Z</dcterms:created>
  <dcterms:modified xsi:type="dcterms:W3CDTF">2024-11-06T12:40:06Z</dcterms:modified>
</cp:coreProperties>
</file>