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732C-E191-4218-9B67-2E76B7C562D2}" type="datetimeFigureOut">
              <a:rPr lang="es-MX" smtClean="0"/>
              <a:t>14/11/2024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27B0-E8F1-46EB-91BF-CC2C2408F8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3674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732C-E191-4218-9B67-2E76B7C562D2}" type="datetimeFigureOut">
              <a:rPr lang="es-MX" smtClean="0"/>
              <a:t>14/11/2024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27B0-E8F1-46EB-91BF-CC2C2408F8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5268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732C-E191-4218-9B67-2E76B7C562D2}" type="datetimeFigureOut">
              <a:rPr lang="es-MX" smtClean="0"/>
              <a:t>14/11/2024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27B0-E8F1-46EB-91BF-CC2C2408F8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542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732C-E191-4218-9B67-2E76B7C562D2}" type="datetimeFigureOut">
              <a:rPr lang="es-MX" smtClean="0"/>
              <a:t>14/11/2024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27B0-E8F1-46EB-91BF-CC2C2408F8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5046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732C-E191-4218-9B67-2E76B7C562D2}" type="datetimeFigureOut">
              <a:rPr lang="es-MX" smtClean="0"/>
              <a:t>14/11/2024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27B0-E8F1-46EB-91BF-CC2C2408F8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4674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732C-E191-4218-9B67-2E76B7C562D2}" type="datetimeFigureOut">
              <a:rPr lang="es-MX" smtClean="0"/>
              <a:t>14/11/2024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27B0-E8F1-46EB-91BF-CC2C2408F8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4777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732C-E191-4218-9B67-2E76B7C562D2}" type="datetimeFigureOut">
              <a:rPr lang="es-MX" smtClean="0"/>
              <a:t>14/11/2024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27B0-E8F1-46EB-91BF-CC2C2408F8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8201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732C-E191-4218-9B67-2E76B7C562D2}" type="datetimeFigureOut">
              <a:rPr lang="es-MX" smtClean="0"/>
              <a:t>14/11/2024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27B0-E8F1-46EB-91BF-CC2C2408F8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0299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732C-E191-4218-9B67-2E76B7C562D2}" type="datetimeFigureOut">
              <a:rPr lang="es-MX" smtClean="0"/>
              <a:t>14/11/2024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27B0-E8F1-46EB-91BF-CC2C2408F8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1199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732C-E191-4218-9B67-2E76B7C562D2}" type="datetimeFigureOut">
              <a:rPr lang="es-MX" smtClean="0"/>
              <a:t>14/11/2024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27B0-E8F1-46EB-91BF-CC2C2408F8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7786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732C-E191-4218-9B67-2E76B7C562D2}" type="datetimeFigureOut">
              <a:rPr lang="es-MX" smtClean="0"/>
              <a:t>14/11/2024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27B0-E8F1-46EB-91BF-CC2C2408F8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1341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0732C-E191-4218-9B67-2E76B7C562D2}" type="datetimeFigureOut">
              <a:rPr lang="es-MX" smtClean="0"/>
              <a:t>14/11/2024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427B0-E8F1-46EB-91BF-CC2C2408F8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04915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307974"/>
            <a:ext cx="79801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itchFamily="18" charset="0"/>
                <a:cs typeface="Adobe Devanagari" pitchFamily="18" charset="0"/>
              </a:rPr>
              <a:t>UNIDAD DE SERVICIO SOCIAL</a:t>
            </a:r>
            <a:endParaRPr lang="es-MX" sz="4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295636" y="980728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accent2">
                    <a:lumMod val="75000"/>
                  </a:schemeClr>
                </a:solidFill>
              </a:rPr>
              <a:t>Centro Universitario De Ciencias Biológicas y Agropecuarias</a:t>
            </a:r>
            <a:endParaRPr lang="es-MX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7" y="2039992"/>
            <a:ext cx="2913626" cy="19424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4661" y="2091428"/>
            <a:ext cx="3374678" cy="18909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4098431"/>
            <a:ext cx="3075782" cy="20505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4098430"/>
            <a:ext cx="3005283" cy="20626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0840" y="2107222"/>
            <a:ext cx="2957664" cy="19698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4044" y="4130314"/>
            <a:ext cx="3064460" cy="2034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8269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03515" y="341175"/>
            <a:ext cx="85689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chemeClr val="bg2">
                    <a:lumMod val="50000"/>
                  </a:schemeClr>
                </a:solidFill>
                <a:latin typeface="Adobe Caslon Pro" pitchFamily="18" charset="0"/>
              </a:rPr>
              <a:t> </a:t>
            </a:r>
            <a:r>
              <a:rPr lang="es-MX" sz="3200" b="1" dirty="0" smtClean="0">
                <a:solidFill>
                  <a:schemeClr val="bg2">
                    <a:lumMod val="50000"/>
                  </a:schemeClr>
                </a:solidFill>
                <a:latin typeface="Adobe Caslon Pro" pitchFamily="18" charset="0"/>
              </a:rPr>
              <a:t>“Los </a:t>
            </a:r>
            <a:r>
              <a:rPr lang="es-MX" sz="3200" b="1" dirty="0">
                <a:solidFill>
                  <a:schemeClr val="bg2">
                    <a:lumMod val="50000"/>
                  </a:schemeClr>
                </a:solidFill>
                <a:latin typeface="Adobe Caslon Pro" pitchFamily="18" charset="0"/>
              </a:rPr>
              <a:t>programas de servicio social podrán suspenderse o cancelarse, en los siguientes casos</a:t>
            </a:r>
            <a:r>
              <a:rPr lang="es-MX" sz="3200" b="1" dirty="0" smtClean="0">
                <a:solidFill>
                  <a:schemeClr val="bg2">
                    <a:lumMod val="50000"/>
                  </a:schemeClr>
                </a:solidFill>
                <a:latin typeface="Adobe Caslon Pro" pitchFamily="18" charset="0"/>
              </a:rPr>
              <a:t>:”</a:t>
            </a:r>
            <a:endParaRPr lang="es-MX" sz="3200" b="1" dirty="0">
              <a:solidFill>
                <a:schemeClr val="bg2">
                  <a:lumMod val="50000"/>
                </a:schemeClr>
              </a:solidFill>
              <a:latin typeface="Adobe Caslon Pro" pitchFamily="18" charset="0"/>
            </a:endParaRPr>
          </a:p>
          <a:p>
            <a:pPr algn="ctr"/>
            <a:r>
              <a:rPr lang="es-MX" sz="3200" b="1" dirty="0">
                <a:solidFill>
                  <a:schemeClr val="bg2">
                    <a:lumMod val="50000"/>
                  </a:schemeClr>
                </a:solidFill>
                <a:latin typeface="Adobe Caslon Pro" pitchFamily="18" charset="0"/>
              </a:rPr>
              <a:t> </a:t>
            </a:r>
          </a:p>
          <a:p>
            <a:pPr algn="ctr"/>
            <a:endParaRPr lang="es-MX" sz="3200" b="1" dirty="0">
              <a:solidFill>
                <a:schemeClr val="bg2">
                  <a:lumMod val="50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04326" y="1628800"/>
            <a:ext cx="851614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MX" dirty="0">
                <a:solidFill>
                  <a:srgbClr val="FFFF00"/>
                </a:solidFill>
              </a:rPr>
              <a:t>Cuando no constituyan una experiencia formativa, que permita fortalecer el conocimiento, la solidaridad y el </a:t>
            </a:r>
            <a:r>
              <a:rPr lang="es-MX" dirty="0" smtClean="0">
                <a:solidFill>
                  <a:srgbClr val="FFFF00"/>
                </a:solidFill>
              </a:rPr>
              <a:t>humanismo</a:t>
            </a:r>
          </a:p>
          <a:p>
            <a:pPr lvl="0"/>
            <a:endParaRPr lang="es-MX" dirty="0">
              <a:solidFill>
                <a:srgbClr val="FFFF00"/>
              </a:solidFill>
            </a:endParaRP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MX" dirty="0" smtClean="0">
                <a:solidFill>
                  <a:srgbClr val="FFFF00"/>
                </a:solidFill>
              </a:rPr>
              <a:t> Cuando </a:t>
            </a:r>
            <a:r>
              <a:rPr lang="es-MX" dirty="0">
                <a:solidFill>
                  <a:srgbClr val="FFFF00"/>
                </a:solidFill>
              </a:rPr>
              <a:t>no se obtengan los recursos indispensables para su </a:t>
            </a:r>
            <a:r>
              <a:rPr lang="es-MX" dirty="0" smtClean="0">
                <a:solidFill>
                  <a:srgbClr val="FFFF00"/>
                </a:solidFill>
              </a:rPr>
              <a:t>desarrollo</a:t>
            </a:r>
          </a:p>
          <a:p>
            <a:endParaRPr lang="es-MX" dirty="0">
              <a:solidFill>
                <a:srgbClr val="FFFF00"/>
              </a:solidFill>
            </a:endParaRP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MX" dirty="0" smtClean="0">
                <a:solidFill>
                  <a:srgbClr val="FFFF00"/>
                </a:solidFill>
              </a:rPr>
              <a:t> </a:t>
            </a:r>
            <a:r>
              <a:rPr lang="es-MX" dirty="0">
                <a:solidFill>
                  <a:srgbClr val="FFFF00"/>
                </a:solidFill>
              </a:rPr>
              <a:t>Cuando lo soliciten justificadamente los receptores del servicio </a:t>
            </a:r>
            <a:r>
              <a:rPr lang="es-MX" dirty="0" smtClean="0">
                <a:solidFill>
                  <a:srgbClr val="FFFF00"/>
                </a:solidFill>
              </a:rPr>
              <a:t>social</a:t>
            </a:r>
          </a:p>
          <a:p>
            <a:endParaRPr lang="es-MX" dirty="0">
              <a:solidFill>
                <a:srgbClr val="FFFF00"/>
              </a:solidFill>
            </a:endParaRP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MX" dirty="0" smtClean="0">
                <a:solidFill>
                  <a:srgbClr val="FFFF00"/>
                </a:solidFill>
              </a:rPr>
              <a:t> </a:t>
            </a:r>
            <a:r>
              <a:rPr lang="es-MX" dirty="0">
                <a:solidFill>
                  <a:srgbClr val="FFFF00"/>
                </a:solidFill>
              </a:rPr>
              <a:t>Cuando lo soliciten justificadamente los responsables de la ejecución del </a:t>
            </a:r>
            <a:r>
              <a:rPr lang="es-MX" dirty="0" smtClean="0">
                <a:solidFill>
                  <a:srgbClr val="FFFF00"/>
                </a:solidFill>
              </a:rPr>
              <a:t>programa</a:t>
            </a:r>
          </a:p>
          <a:p>
            <a:endParaRPr lang="es-MX" dirty="0">
              <a:solidFill>
                <a:srgbClr val="FFFF00"/>
              </a:solidFill>
            </a:endParaRP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MX" dirty="0" smtClean="0">
                <a:solidFill>
                  <a:srgbClr val="FFFF00"/>
                </a:solidFill>
              </a:rPr>
              <a:t>Cuando </a:t>
            </a:r>
            <a:r>
              <a:rPr lang="es-MX" dirty="0">
                <a:solidFill>
                  <a:srgbClr val="FFFF00"/>
                </a:solidFill>
              </a:rPr>
              <a:t>no haya sido firmado el convenio por la instancia </a:t>
            </a:r>
            <a:r>
              <a:rPr lang="es-MX" dirty="0" smtClean="0">
                <a:solidFill>
                  <a:srgbClr val="FFFF00"/>
                </a:solidFill>
              </a:rPr>
              <a:t>receptora</a:t>
            </a:r>
          </a:p>
          <a:p>
            <a:endParaRPr lang="es-MX" dirty="0">
              <a:solidFill>
                <a:srgbClr val="FFFF00"/>
              </a:solidFill>
            </a:endParaRPr>
          </a:p>
          <a:p>
            <a:pPr marL="342900" indent="-3429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MX" sz="2400" b="1" dirty="0" smtClean="0">
                <a:solidFill>
                  <a:srgbClr val="FFFF00"/>
                </a:solidFill>
              </a:rPr>
              <a:t>Cuando </a:t>
            </a:r>
            <a:r>
              <a:rPr lang="es-MX" sz="2400" b="1" dirty="0">
                <a:solidFill>
                  <a:srgbClr val="FFFF00"/>
                </a:solidFill>
              </a:rPr>
              <a:t>la instancia receptora lucre </a:t>
            </a:r>
            <a:r>
              <a:rPr lang="es-MX" dirty="0">
                <a:solidFill>
                  <a:srgbClr val="FFFF00"/>
                </a:solidFill>
              </a:rPr>
              <a:t>con la prestación de servicio </a:t>
            </a:r>
            <a:r>
              <a:rPr lang="es-MX" dirty="0" smtClean="0">
                <a:solidFill>
                  <a:srgbClr val="FFFF00"/>
                </a:solidFill>
              </a:rPr>
              <a:t>social</a:t>
            </a:r>
            <a:endParaRPr lang="es-MX" dirty="0">
              <a:solidFill>
                <a:srgbClr val="FFFF00"/>
              </a:solidFill>
            </a:endParaRPr>
          </a:p>
          <a:p>
            <a:endParaRPr lang="es-MX" dirty="0">
              <a:solidFill>
                <a:srgbClr val="FFFF00"/>
              </a:solidFill>
            </a:endParaRP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MX" dirty="0" smtClean="0">
                <a:solidFill>
                  <a:srgbClr val="FFFF00"/>
                </a:solidFill>
              </a:rPr>
              <a:t> </a:t>
            </a:r>
            <a:r>
              <a:rPr lang="es-MX" dirty="0">
                <a:solidFill>
                  <a:srgbClr val="FFFF00"/>
                </a:solidFill>
              </a:rPr>
              <a:t>Cuando los receptores del servicio social no se sujeten a lo establecido en el convenio o </a:t>
            </a:r>
            <a:r>
              <a:rPr lang="es-MX" dirty="0" smtClean="0">
                <a:solidFill>
                  <a:srgbClr val="FFFF00"/>
                </a:solidFill>
              </a:rPr>
              <a:t> en </a:t>
            </a:r>
            <a:r>
              <a:rPr lang="es-MX" dirty="0">
                <a:solidFill>
                  <a:srgbClr val="FFFF00"/>
                </a:solidFill>
              </a:rPr>
              <a:t>el programa respectivo.</a:t>
            </a:r>
          </a:p>
          <a:p>
            <a:r>
              <a:rPr lang="es-MX" dirty="0">
                <a:solidFill>
                  <a:srgbClr val="FFFF0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74430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-1152637" y="3634687"/>
            <a:ext cx="11521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             </a:t>
            </a:r>
            <a:r>
              <a:rPr lang="es-MX" sz="3600" dirty="0" smtClean="0">
                <a:solidFill>
                  <a:srgbClr val="FFFF00"/>
                </a:solidFill>
              </a:rPr>
              <a:t>Registro de Programas :</a:t>
            </a:r>
          </a:p>
          <a:p>
            <a:pPr algn="ctr"/>
            <a:r>
              <a:rPr lang="es-MX" sz="3600" b="1" dirty="0" smtClean="0">
                <a:solidFill>
                  <a:srgbClr val="FF0000"/>
                </a:solidFill>
              </a:rPr>
              <a:t>      </a:t>
            </a:r>
            <a:r>
              <a:rPr lang="es-MX" sz="3600" b="1" dirty="0" smtClean="0">
                <a:solidFill>
                  <a:schemeClr val="accent2">
                    <a:lumMod val="75000"/>
                  </a:schemeClr>
                </a:solidFill>
              </a:rPr>
              <a:t>1 de noviembre al 15 de diciembre 2024  </a:t>
            </a:r>
            <a:endParaRPr lang="es-MX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s-MX" b="1" dirty="0" smtClean="0">
                <a:solidFill>
                  <a:schemeClr val="bg2">
                    <a:lumMod val="50000"/>
                  </a:schemeClr>
                </a:solidFill>
              </a:rPr>
              <a:t>CAPACITACIÓN</a:t>
            </a:r>
            <a:endParaRPr lang="es-MX" dirty="0"/>
          </a:p>
        </p:txBody>
      </p:sp>
      <p:sp>
        <p:nvSpPr>
          <p:cNvPr id="2" name="1 CuadroTexto"/>
          <p:cNvSpPr txBox="1"/>
          <p:nvPr/>
        </p:nvSpPr>
        <p:spPr>
          <a:xfrm>
            <a:off x="323528" y="1484784"/>
            <a:ext cx="8568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accent2">
                    <a:lumMod val="75000"/>
                  </a:schemeClr>
                </a:solidFill>
              </a:rPr>
              <a:t>Miércoles 6 de noviembre 2024</a:t>
            </a:r>
          </a:p>
          <a:p>
            <a:pPr algn="ctr"/>
            <a:r>
              <a:rPr lang="es-MX" sz="3600" b="1" dirty="0" smtClean="0">
                <a:solidFill>
                  <a:schemeClr val="accent2">
                    <a:lumMod val="75000"/>
                  </a:schemeClr>
                </a:solidFill>
              </a:rPr>
              <a:t>10:00 a 12:00 hrs. Video aula</a:t>
            </a:r>
            <a:endParaRPr lang="es-MX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984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36401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bg2">
                    <a:lumMod val="50000"/>
                  </a:schemeClr>
                </a:solidFill>
              </a:rPr>
              <a:t>¿CÓMO CREAR PROGRAMAS DE SERVICIO SOCIAL</a:t>
            </a:r>
            <a:r>
              <a:rPr lang="es-MX" sz="2800" b="1" dirty="0" smtClean="0">
                <a:solidFill>
                  <a:schemeClr val="bg2">
                    <a:lumMod val="50000"/>
                  </a:schemeClr>
                </a:solidFill>
              </a:rPr>
              <a:t>?</a:t>
            </a:r>
            <a:endParaRPr lang="es-MX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983731" y="1556792"/>
            <a:ext cx="2036541" cy="36933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/>
              <a:t>CONTRASEÑA Y NIP</a:t>
            </a: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539552" y="1556792"/>
            <a:ext cx="864096" cy="36933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/>
              <a:t>Ingresa</a:t>
            </a:r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1951314" y="1556792"/>
            <a:ext cx="2404662" cy="36933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Http//ss.siiau.udg.mx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7668344" y="1556792"/>
            <a:ext cx="1008112" cy="36933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/>
              <a:t>ENTRAR</a:t>
            </a:r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647564" y="2864243"/>
            <a:ext cx="1980220" cy="36933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DEPENDENCIA</a:t>
            </a:r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3923928" y="2864243"/>
            <a:ext cx="1656184" cy="36933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PROGRAMAS</a:t>
            </a:r>
            <a:endParaRPr lang="es-MX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948264" y="2852936"/>
            <a:ext cx="1512168" cy="36933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NUEVOS</a:t>
            </a:r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123728" y="3717032"/>
            <a:ext cx="4968552" cy="36933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/>
              <a:t>COMPLETAR CON INFORMACIÓN DEL PROGRAMA</a:t>
            </a:r>
            <a:endParaRPr lang="es-MX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41530" y="5651956"/>
            <a:ext cx="2520280" cy="36933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NOMBRE </a:t>
            </a:r>
            <a:endParaRPr lang="es-MX" dirty="0"/>
          </a:p>
        </p:txBody>
      </p:sp>
      <p:sp>
        <p:nvSpPr>
          <p:cNvPr id="14" name="13 CuadroTexto"/>
          <p:cNvSpPr txBox="1"/>
          <p:nvPr/>
        </p:nvSpPr>
        <p:spPr>
          <a:xfrm>
            <a:off x="3494247" y="5723964"/>
            <a:ext cx="2232248" cy="36933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JUSTIFICACIÓN</a:t>
            </a:r>
            <a:endParaRPr lang="es-MX" dirty="0"/>
          </a:p>
        </p:txBody>
      </p:sp>
      <p:sp>
        <p:nvSpPr>
          <p:cNvPr id="15" name="14 CuadroTexto"/>
          <p:cNvSpPr txBox="1"/>
          <p:nvPr/>
        </p:nvSpPr>
        <p:spPr>
          <a:xfrm>
            <a:off x="6702761" y="5723964"/>
            <a:ext cx="1224136" cy="36933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/>
              <a:t>OBJETIVOS</a:t>
            </a:r>
            <a:endParaRPr lang="es-MX" dirty="0"/>
          </a:p>
        </p:txBody>
      </p:sp>
      <p:cxnSp>
        <p:nvCxnSpPr>
          <p:cNvPr id="18" name="17 Conector recto de flecha"/>
          <p:cNvCxnSpPr/>
          <p:nvPr/>
        </p:nvCxnSpPr>
        <p:spPr>
          <a:xfrm>
            <a:off x="1547664" y="1741458"/>
            <a:ext cx="288032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>
            <a:off x="4427984" y="1741458"/>
            <a:ext cx="483739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>
            <a:off x="7112597" y="1741458"/>
            <a:ext cx="411731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>
            <a:off x="2879812" y="3048909"/>
            <a:ext cx="756084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 flipV="1">
            <a:off x="5616116" y="3048909"/>
            <a:ext cx="1044116" cy="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>
            <a:off x="4572000" y="4149080"/>
            <a:ext cx="0" cy="35074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"/>
          <p:cNvCxnSpPr/>
          <p:nvPr/>
        </p:nvCxnSpPr>
        <p:spPr>
          <a:xfrm>
            <a:off x="1601670" y="4509120"/>
            <a:ext cx="5713159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/>
          <p:nvPr/>
        </p:nvCxnSpPr>
        <p:spPr>
          <a:xfrm>
            <a:off x="1601670" y="4869160"/>
            <a:ext cx="0" cy="51334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/>
          <p:nvPr/>
        </p:nvCxnSpPr>
        <p:spPr>
          <a:xfrm>
            <a:off x="4572000" y="4869160"/>
            <a:ext cx="0" cy="479769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 de flecha"/>
          <p:cNvCxnSpPr/>
          <p:nvPr/>
        </p:nvCxnSpPr>
        <p:spPr>
          <a:xfrm>
            <a:off x="7314829" y="4869160"/>
            <a:ext cx="0" cy="479769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108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03648" y="273721"/>
            <a:ext cx="64447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>
                <a:solidFill>
                  <a:schemeClr val="bg2">
                    <a:lumMod val="50000"/>
                  </a:schemeClr>
                </a:solidFill>
              </a:rPr>
              <a:t>Á</a:t>
            </a:r>
            <a:r>
              <a:rPr lang="es-MX" sz="4400" b="1" dirty="0" smtClean="0">
                <a:solidFill>
                  <a:schemeClr val="bg2">
                    <a:lumMod val="50000"/>
                  </a:schemeClr>
                </a:solidFill>
              </a:rPr>
              <a:t>REA DE ASIGNACIÓN </a:t>
            </a:r>
            <a:endParaRPr lang="es-MX" sz="4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03377" y="1691516"/>
            <a:ext cx="2232248" cy="369332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/>
              <a:t>INVESTIGACIÓN </a:t>
            </a: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564263" y="2195572"/>
            <a:ext cx="2016224" cy="369332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/>
              <a:t>DOCENCIA</a:t>
            </a:r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592321" y="2699628"/>
            <a:ext cx="1728192" cy="369332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/>
              <a:t>EXTENSIÓN 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598406" y="3203684"/>
            <a:ext cx="2304256" cy="369332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/>
              <a:t>ADMINISTRACIÓN</a:t>
            </a:r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598406" y="3707740"/>
            <a:ext cx="2952328" cy="369332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/>
              <a:t>SERVICIO </a:t>
            </a:r>
            <a:r>
              <a:rPr lang="es-MX" dirty="0"/>
              <a:t>C</a:t>
            </a:r>
            <a:r>
              <a:rPr lang="es-MX" dirty="0" smtClean="0"/>
              <a:t>OMUNITARIO </a:t>
            </a:r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3923928" y="4221088"/>
            <a:ext cx="1368152" cy="36933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CREAR</a:t>
            </a:r>
            <a:endParaRPr lang="es-MX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644008" y="1660738"/>
            <a:ext cx="4189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solidFill>
                  <a:srgbClr val="0070C0"/>
                </a:solidFill>
              </a:rPr>
              <a:t>Max 2 prestadores x investigador</a:t>
            </a:r>
            <a:endParaRPr lang="es-MX" sz="2000" dirty="0">
              <a:solidFill>
                <a:srgbClr val="0070C0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851920" y="6300028"/>
            <a:ext cx="1584177" cy="36933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Imprimir</a:t>
            </a:r>
            <a:endParaRPr lang="es-MX" dirty="0"/>
          </a:p>
        </p:txBody>
      </p:sp>
      <p:sp>
        <p:nvSpPr>
          <p:cNvPr id="21" name="20 CuadroTexto"/>
          <p:cNvSpPr txBox="1"/>
          <p:nvPr/>
        </p:nvSpPr>
        <p:spPr>
          <a:xfrm>
            <a:off x="2735625" y="5219908"/>
            <a:ext cx="4104456" cy="36933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/>
              <a:t>Firmar y sellar por todos los interesados.</a:t>
            </a:r>
            <a:endParaRPr lang="es-MX" dirty="0"/>
          </a:p>
        </p:txBody>
      </p:sp>
      <p:cxnSp>
        <p:nvCxnSpPr>
          <p:cNvPr id="3" name="2 Conector recto de flecha"/>
          <p:cNvCxnSpPr/>
          <p:nvPr/>
        </p:nvCxnSpPr>
        <p:spPr>
          <a:xfrm>
            <a:off x="4624025" y="4653136"/>
            <a:ext cx="0" cy="48455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>
            <a:off x="4635997" y="5661248"/>
            <a:ext cx="8011" cy="49102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>
            <a:off x="3550734" y="1876182"/>
            <a:ext cx="1237119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3084574" y="2380238"/>
            <a:ext cx="1237119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>
            <a:off x="3084573" y="2872988"/>
            <a:ext cx="1237119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>
            <a:off x="3233360" y="3388350"/>
            <a:ext cx="1237119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>
            <a:off x="3759221" y="3892406"/>
            <a:ext cx="1237119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5140053" y="2195572"/>
            <a:ext cx="4040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0070C0"/>
                </a:solidFill>
              </a:rPr>
              <a:t>NO hay limite de prestadores</a:t>
            </a:r>
            <a:endParaRPr lang="es-MX" dirty="0">
              <a:solidFill>
                <a:srgbClr val="0070C0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5143293" y="2699628"/>
            <a:ext cx="4040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0070C0"/>
                </a:solidFill>
              </a:rPr>
              <a:t>NO hay limite de prestadores</a:t>
            </a:r>
            <a:endParaRPr lang="es-MX" dirty="0">
              <a:solidFill>
                <a:srgbClr val="0070C0"/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5143293" y="3203684"/>
            <a:ext cx="4040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0070C0"/>
                </a:solidFill>
              </a:rPr>
              <a:t>NO hay limite de prestadores</a:t>
            </a:r>
            <a:endParaRPr lang="es-MX" dirty="0">
              <a:solidFill>
                <a:srgbClr val="0070C0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5148064" y="3707740"/>
            <a:ext cx="4040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0070C0"/>
                </a:solidFill>
              </a:rPr>
              <a:t>NO hay limite de prestadores</a:t>
            </a:r>
            <a:endParaRPr lang="es-MX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973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83568" y="260648"/>
            <a:ext cx="18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7030A0"/>
                </a:solidFill>
              </a:rPr>
              <a:t>PASO 2</a:t>
            </a:r>
            <a:endParaRPr lang="es-MX" sz="2800" b="1" dirty="0">
              <a:solidFill>
                <a:srgbClr val="7030A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03885" y="1196752"/>
            <a:ext cx="987795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Ingresa</a:t>
            </a:r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2715816" y="1196752"/>
            <a:ext cx="2648272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Http//ss.siiau.udg.mx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6804248" y="1196752"/>
            <a:ext cx="1296144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Agregar</a:t>
            </a:r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1691680" y="4437112"/>
            <a:ext cx="2088232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Icono guardado</a:t>
            </a:r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8" t="8127" r="11175" b="11620"/>
          <a:stretch/>
        </p:blipFill>
        <p:spPr bwMode="auto">
          <a:xfrm>
            <a:off x="4219196" y="4077072"/>
            <a:ext cx="827314" cy="859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10 Conector recto de flecha"/>
          <p:cNvCxnSpPr/>
          <p:nvPr/>
        </p:nvCxnSpPr>
        <p:spPr>
          <a:xfrm>
            <a:off x="1763688" y="1412776"/>
            <a:ext cx="792088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>
            <a:off x="5508104" y="1412776"/>
            <a:ext cx="1080120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>
            <a:off x="7290302" y="1709723"/>
            <a:ext cx="0" cy="63915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flipH="1">
            <a:off x="2771800" y="2564904"/>
            <a:ext cx="4518502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>
            <a:off x="2738433" y="2780928"/>
            <a:ext cx="0" cy="1364026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2 Conector recto de flecha"/>
          <p:cNvCxnSpPr/>
          <p:nvPr/>
        </p:nvCxnSpPr>
        <p:spPr>
          <a:xfrm>
            <a:off x="2755116" y="4937043"/>
            <a:ext cx="16684" cy="7242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2350606" y="5805264"/>
            <a:ext cx="3737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Enviar a             </a:t>
            </a:r>
            <a:r>
              <a:rPr lang="es-MX" sz="40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REVISIÓN</a:t>
            </a:r>
            <a:r>
              <a:rPr lang="es-MX" dirty="0" smtClean="0"/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66409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396552" y="18864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u="sng" dirty="0" smtClean="0">
                <a:solidFill>
                  <a:schemeClr val="bg2">
                    <a:lumMod val="50000"/>
                  </a:schemeClr>
                </a:solidFill>
              </a:rPr>
              <a:t>ACTUALIZACIÓN DE DATOS O REGISTRO </a:t>
            </a:r>
            <a:endParaRPr lang="es-MX" sz="40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971600" y="4365104"/>
            <a:ext cx="7416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 smtClean="0">
                <a:solidFill>
                  <a:schemeClr val="accent2">
                    <a:lumMod val="75000"/>
                  </a:schemeClr>
                </a:solidFill>
              </a:rPr>
              <a:t>01 DE NOVIEMBRE DEL </a:t>
            </a:r>
            <a:r>
              <a:rPr lang="es-MX" sz="6000" b="1" dirty="0" smtClean="0">
                <a:solidFill>
                  <a:schemeClr val="accent2">
                    <a:lumMod val="75000"/>
                  </a:schemeClr>
                </a:solidFill>
              </a:rPr>
              <a:t>2024</a:t>
            </a:r>
            <a:endParaRPr lang="es-MX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331640" y="1645264"/>
            <a:ext cx="648072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 smtClean="0">
                <a:solidFill>
                  <a:srgbClr val="FFFF00"/>
                </a:solidFill>
              </a:rPr>
              <a:t>TENER EL </a:t>
            </a:r>
            <a:r>
              <a:rPr lang="es-MX" sz="6000" b="1" dirty="0" smtClean="0">
                <a:solidFill>
                  <a:schemeClr val="accent2">
                    <a:lumMod val="75000"/>
                  </a:schemeClr>
                </a:solidFill>
              </a:rPr>
              <a:t>60%</a:t>
            </a:r>
            <a:r>
              <a:rPr lang="es-MX" sz="4400" dirty="0" smtClean="0"/>
              <a:t> </a:t>
            </a:r>
            <a:r>
              <a:rPr lang="es-MX" sz="4400" dirty="0" smtClean="0">
                <a:solidFill>
                  <a:srgbClr val="FFFF00"/>
                </a:solidFill>
              </a:rPr>
              <a:t>DE CREDITOS </a:t>
            </a:r>
            <a:endParaRPr lang="es-MX" sz="4400" dirty="0">
              <a:solidFill>
                <a:srgbClr val="FFFF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707904" y="386237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FECHA:</a:t>
            </a:r>
            <a:endParaRPr lang="es-MX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749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691680" y="188640"/>
            <a:ext cx="5760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solidFill>
                  <a:schemeClr val="bg2">
                    <a:lumMod val="50000"/>
                  </a:schemeClr>
                </a:solidFill>
              </a:rPr>
              <a:t>ELECCIÓN DE PLAZA</a:t>
            </a:r>
            <a:endParaRPr lang="es-MX" sz="4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11560" y="1209526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u="sng" dirty="0" smtClean="0">
                <a:solidFill>
                  <a:schemeClr val="accent2">
                    <a:lumMod val="75000"/>
                  </a:schemeClr>
                </a:solidFill>
              </a:rPr>
              <a:t>15 de ENERO 2025</a:t>
            </a:r>
            <a:endParaRPr lang="es-MX" sz="54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862505" y="2866478"/>
            <a:ext cx="5400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bg2">
                    <a:lumMod val="50000"/>
                  </a:schemeClr>
                </a:solidFill>
              </a:rPr>
              <a:t>Recoger “OFICIO DE COMISIÓN” </a:t>
            </a:r>
            <a:endParaRPr lang="es-MX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11560" y="3950828"/>
            <a:ext cx="82089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 smtClean="0">
                <a:solidFill>
                  <a:schemeClr val="accent2">
                    <a:lumMod val="75000"/>
                  </a:schemeClr>
                </a:solidFill>
              </a:rPr>
              <a:t>FECHA</a:t>
            </a:r>
            <a:r>
              <a:rPr lang="es-MX" sz="4400" u="sng" dirty="0" smtClean="0">
                <a:solidFill>
                  <a:schemeClr val="accent2">
                    <a:lumMod val="75000"/>
                  </a:schemeClr>
                </a:solidFill>
              </a:rPr>
              <a:t>:  11 AL 14 DE FEBRERO 2025 </a:t>
            </a:r>
            <a:endParaRPr lang="es-MX" sz="44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916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0952" y="3140968"/>
            <a:ext cx="8229600" cy="1143000"/>
          </a:xfrm>
        </p:spPr>
        <p:txBody>
          <a:bodyPr>
            <a:noAutofit/>
          </a:bodyPr>
          <a:lstStyle/>
          <a:p>
            <a:r>
              <a:rPr lang="es-MX" sz="6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DE MARZO 2025</a:t>
            </a:r>
            <a:endParaRPr lang="es-MX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07504" y="908720"/>
            <a:ext cx="9036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 smtClean="0">
                <a:solidFill>
                  <a:schemeClr val="bg2">
                    <a:lumMod val="50000"/>
                  </a:schemeClr>
                </a:solidFill>
              </a:rPr>
              <a:t>Inicio de Servicio </a:t>
            </a:r>
            <a:r>
              <a:rPr lang="es-MX" sz="5400" b="1" dirty="0">
                <a:solidFill>
                  <a:schemeClr val="bg2">
                    <a:lumMod val="50000"/>
                  </a:schemeClr>
                </a:solidFill>
              </a:rPr>
              <a:t>S</a:t>
            </a:r>
            <a:r>
              <a:rPr lang="es-MX" sz="5400" b="1" dirty="0" smtClean="0">
                <a:solidFill>
                  <a:schemeClr val="bg2">
                    <a:lumMod val="50000"/>
                  </a:schemeClr>
                </a:solidFill>
              </a:rPr>
              <a:t>ocial </a:t>
            </a:r>
            <a:endParaRPr lang="es-MX" sz="5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120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smtClean="0">
                <a:solidFill>
                  <a:schemeClr val="bg2">
                    <a:lumMod val="50000"/>
                  </a:schemeClr>
                </a:solidFill>
              </a:rPr>
              <a:t>FECHAS DE REPORTES BIMESTRALES</a:t>
            </a:r>
            <a:endParaRPr lang="es-MX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2132856"/>
            <a:ext cx="8229600" cy="3744416"/>
          </a:xfrm>
        </p:spPr>
        <p:txBody>
          <a:bodyPr>
            <a:normAutofit/>
          </a:bodyPr>
          <a:lstStyle/>
          <a:p>
            <a:r>
              <a:rPr lang="es-MX" sz="3600" dirty="0" smtClean="0">
                <a:solidFill>
                  <a:srgbClr val="FFFF00"/>
                </a:solidFill>
              </a:rPr>
              <a:t>1 DE MARZO AL 30 DE ABRIL DEL 2025 </a:t>
            </a:r>
          </a:p>
          <a:p>
            <a:endParaRPr lang="es-MX" sz="3600" dirty="0">
              <a:solidFill>
                <a:srgbClr val="FFFF00"/>
              </a:solidFill>
            </a:endParaRPr>
          </a:p>
          <a:p>
            <a:r>
              <a:rPr lang="es-MX" sz="3600" dirty="0" smtClean="0">
                <a:solidFill>
                  <a:srgbClr val="FFFF00"/>
                </a:solidFill>
              </a:rPr>
              <a:t>1 DE MAYO AL 31 DE JUNIO 2025</a:t>
            </a:r>
          </a:p>
          <a:p>
            <a:endParaRPr lang="es-MX" sz="3600" dirty="0" smtClean="0">
              <a:solidFill>
                <a:srgbClr val="FFFF00"/>
              </a:solidFill>
            </a:endParaRPr>
          </a:p>
          <a:p>
            <a:r>
              <a:rPr lang="es-MX" sz="3600" dirty="0" smtClean="0">
                <a:solidFill>
                  <a:srgbClr val="FFFF00"/>
                </a:solidFill>
              </a:rPr>
              <a:t>1 DE JULIO AL 31 AGOSTO 2025</a:t>
            </a:r>
            <a:endParaRPr lang="es-MX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961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031" y="2358205"/>
            <a:ext cx="3489109" cy="2326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1" y="10143"/>
            <a:ext cx="3259765" cy="237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418" y="10142"/>
            <a:ext cx="3094581" cy="237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201" y="10143"/>
            <a:ext cx="3177090" cy="237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" t="23738" b="9185"/>
          <a:stretch/>
        </p:blipFill>
        <p:spPr bwMode="auto">
          <a:xfrm>
            <a:off x="16091" y="4581128"/>
            <a:ext cx="6878049" cy="22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912" y="4581128"/>
            <a:ext cx="2276872" cy="22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390463"/>
            <a:ext cx="2341354" cy="2190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2" y="2397071"/>
            <a:ext cx="3388940" cy="225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7050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4" y="764704"/>
            <a:ext cx="8100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b="1" dirty="0" smtClean="0">
                <a:solidFill>
                  <a:schemeClr val="bg2">
                    <a:lumMod val="50000"/>
                  </a:schemeClr>
                </a:solidFill>
                <a:latin typeface="Adobe Caslon Pro" pitchFamily="18" charset="0"/>
              </a:rPr>
              <a:t>¿Qué es el servicio social?</a:t>
            </a:r>
            <a:endParaRPr lang="es-MX" sz="6000" b="1" dirty="0">
              <a:solidFill>
                <a:schemeClr val="bg2">
                  <a:lumMod val="50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79512" y="2492896"/>
            <a:ext cx="89289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4400" dirty="0" smtClean="0">
                <a:solidFill>
                  <a:srgbClr val="FFFF00"/>
                </a:solidFill>
              </a:rPr>
              <a:t>Actividad </a:t>
            </a:r>
            <a:r>
              <a:rPr lang="es-MX" sz="4400" dirty="0">
                <a:solidFill>
                  <a:srgbClr val="FFFF00"/>
                </a:solidFill>
              </a:rPr>
              <a:t>formativa y de aplicación de </a:t>
            </a:r>
            <a:r>
              <a:rPr lang="es-MX" sz="4400" dirty="0" smtClean="0">
                <a:solidFill>
                  <a:srgbClr val="FFFF00"/>
                </a:solidFill>
              </a:rPr>
              <a:t>conocimientos </a:t>
            </a:r>
            <a:r>
              <a:rPr lang="es-MX" sz="4400" dirty="0">
                <a:solidFill>
                  <a:srgbClr val="FFFF00"/>
                </a:solidFill>
              </a:rPr>
              <a:t>de manera temporal y obligatoria </a:t>
            </a:r>
          </a:p>
        </p:txBody>
      </p:sp>
    </p:spTree>
    <p:extLst>
      <p:ext uri="{BB962C8B-B14F-4D97-AF65-F5344CB8AC3E}">
        <p14:creationId xmlns:p14="http://schemas.microsoft.com/office/powerpoint/2010/main" val="3303669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s-MX" b="1" dirty="0" smtClean="0">
                <a:solidFill>
                  <a:schemeClr val="bg2">
                    <a:lumMod val="50000"/>
                  </a:schemeClr>
                </a:solidFill>
                <a:latin typeface="Adobe Caslon Pro" pitchFamily="18" charset="0"/>
              </a:rPr>
              <a:t>OBJETIVOS EN LA UNIVERSIDAD DE GUADALAJARA</a:t>
            </a:r>
            <a:endParaRPr lang="es-MX" b="1" dirty="0">
              <a:solidFill>
                <a:schemeClr val="bg2">
                  <a:lumMod val="50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67544" y="1844824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MX" dirty="0" smtClean="0">
                <a:solidFill>
                  <a:srgbClr val="FFFF00"/>
                </a:solidFill>
              </a:rPr>
              <a:t>Impulsar el desarrollo sociocultural , atendiendo principalmente grupos sociales más desprotegidos </a:t>
            </a:r>
            <a:endParaRPr lang="es-MX" dirty="0">
              <a:solidFill>
                <a:srgbClr val="FFFF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95536" y="3501008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MX" dirty="0" smtClean="0">
                <a:solidFill>
                  <a:srgbClr val="FFFF00"/>
                </a:solidFill>
              </a:rPr>
              <a:t>Crear una </a:t>
            </a:r>
            <a:r>
              <a:rPr lang="es-MX" dirty="0">
                <a:solidFill>
                  <a:srgbClr val="FFFF00"/>
                </a:solidFill>
              </a:rPr>
              <a:t>conciencia de servicio, solidaridad, compromiso y reciprocidad a la sociedad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67544" y="4221088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MX" dirty="0" smtClean="0">
                <a:solidFill>
                  <a:srgbClr val="FFFF00"/>
                </a:solidFill>
              </a:rPr>
              <a:t>Promover actitudes </a:t>
            </a:r>
            <a:r>
              <a:rPr lang="es-MX" dirty="0">
                <a:solidFill>
                  <a:srgbClr val="FFFF00"/>
                </a:solidFill>
              </a:rPr>
              <a:t>reflexivas y críticas ante la problemática </a:t>
            </a:r>
            <a:r>
              <a:rPr lang="es-MX" dirty="0" smtClean="0">
                <a:solidFill>
                  <a:srgbClr val="FFFF00"/>
                </a:solidFill>
              </a:rPr>
              <a:t>social</a:t>
            </a:r>
            <a:endParaRPr lang="es-MX" dirty="0">
              <a:solidFill>
                <a:srgbClr val="FFFF0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31540" y="2852936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MX" dirty="0">
                <a:solidFill>
                  <a:srgbClr val="FFFF00"/>
                </a:solidFill>
              </a:rPr>
              <a:t>E</a:t>
            </a:r>
            <a:r>
              <a:rPr lang="es-MX" dirty="0" smtClean="0">
                <a:solidFill>
                  <a:srgbClr val="FFFF00"/>
                </a:solidFill>
              </a:rPr>
              <a:t>stimular la participación activa de los prestadores del servicio social</a:t>
            </a:r>
            <a:endParaRPr lang="es-MX" dirty="0">
              <a:solidFill>
                <a:srgbClr val="FFFF00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25015" y="4941168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MX" dirty="0" smtClean="0">
                <a:solidFill>
                  <a:srgbClr val="FFFF00"/>
                </a:solidFill>
              </a:rPr>
              <a:t>Tener la oportunidad de aplicar, verificar y evaluar los conocimientos, habilidades, actitudes y valores adquiridos</a:t>
            </a:r>
            <a:endParaRPr lang="es-MX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053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27584" y="2877904"/>
            <a:ext cx="77768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 smtClean="0">
                <a:solidFill>
                  <a:srgbClr val="FFFF00"/>
                </a:solidFill>
              </a:rPr>
              <a:t>licenciatura</a:t>
            </a:r>
            <a:r>
              <a:rPr lang="es-MX" sz="2800" dirty="0">
                <a:solidFill>
                  <a:srgbClr val="FFFF00"/>
                </a:solidFill>
              </a:rPr>
              <a:t>, deberán haber cubierto al menos el </a:t>
            </a:r>
            <a:r>
              <a:rPr lang="es-MX" sz="4400" b="1" dirty="0">
                <a:solidFill>
                  <a:srgbClr val="FF0000"/>
                </a:solidFill>
              </a:rPr>
              <a:t>60%</a:t>
            </a:r>
            <a:r>
              <a:rPr lang="es-MX" sz="2800" dirty="0">
                <a:solidFill>
                  <a:srgbClr val="FF0000"/>
                </a:solidFill>
              </a:rPr>
              <a:t> </a:t>
            </a:r>
            <a:r>
              <a:rPr lang="es-MX" sz="2800" dirty="0" smtClean="0">
                <a:solidFill>
                  <a:srgbClr val="FFFF00"/>
                </a:solidFill>
              </a:rPr>
              <a:t>del </a:t>
            </a:r>
            <a:r>
              <a:rPr lang="es-MX" sz="2800" dirty="0">
                <a:solidFill>
                  <a:srgbClr val="FFFF00"/>
                </a:solidFill>
              </a:rPr>
              <a:t>total de </a:t>
            </a:r>
            <a:r>
              <a:rPr lang="es-MX" sz="2800" dirty="0" smtClean="0">
                <a:solidFill>
                  <a:srgbClr val="FFFF00"/>
                </a:solidFill>
              </a:rPr>
              <a:t>créditos del </a:t>
            </a:r>
            <a:r>
              <a:rPr lang="es-MX" sz="2800" dirty="0">
                <a:solidFill>
                  <a:srgbClr val="FFFF00"/>
                </a:solidFill>
              </a:rPr>
              <a:t>plan de estudios </a:t>
            </a:r>
            <a:r>
              <a:rPr lang="es-MX" sz="2800" dirty="0" smtClean="0">
                <a:solidFill>
                  <a:srgbClr val="FFFF00"/>
                </a:solidFill>
              </a:rPr>
              <a:t>correspondiente </a:t>
            </a:r>
            <a:endParaRPr lang="es-MX" sz="4400" b="1" dirty="0">
              <a:solidFill>
                <a:srgbClr val="FFFF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404664"/>
            <a:ext cx="9036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solidFill>
                  <a:schemeClr val="bg2">
                    <a:lumMod val="50000"/>
                  </a:schemeClr>
                </a:solidFill>
                <a:latin typeface="Adobe Caslon Pro" pitchFamily="18" charset="0"/>
              </a:rPr>
              <a:t>¿CUANDO PUEDO COMENZAR CON MI SERVICIO SOCIAL?</a:t>
            </a:r>
            <a:endParaRPr lang="es-MX" sz="4000" b="1" dirty="0">
              <a:solidFill>
                <a:schemeClr val="bg2">
                  <a:lumMod val="50000"/>
                </a:schemeClr>
              </a:solidFill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494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14333" y="2132856"/>
            <a:ext cx="856895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 smtClean="0">
                <a:solidFill>
                  <a:srgbClr val="FFFF00"/>
                </a:solidFill>
              </a:rPr>
              <a:t>En los estudios de técnico profesional medio, técnico superior universitario </a:t>
            </a:r>
          </a:p>
          <a:p>
            <a:pPr algn="ctr"/>
            <a:endParaRPr lang="es-MX" dirty="0" smtClean="0"/>
          </a:p>
          <a:p>
            <a:pPr algn="ctr"/>
            <a:r>
              <a:rPr lang="es-MX" dirty="0" smtClean="0"/>
              <a:t> </a:t>
            </a:r>
          </a:p>
          <a:p>
            <a:pPr algn="ctr"/>
            <a:endParaRPr lang="es-MX" sz="36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sz="3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licenciatura</a:t>
            </a:r>
          </a:p>
          <a:p>
            <a:pPr algn="ctr"/>
            <a:endParaRPr lang="es-MX" dirty="0"/>
          </a:p>
          <a:p>
            <a:pPr algn="ctr"/>
            <a:endParaRPr lang="es-MX" dirty="0" smtClean="0"/>
          </a:p>
          <a:p>
            <a:pPr algn="ctr"/>
            <a:r>
              <a:rPr lang="es-MX" dirty="0" smtClean="0"/>
              <a:t> </a:t>
            </a:r>
            <a:r>
              <a:rPr lang="es-MX" sz="8000" b="1" dirty="0" smtClean="0">
                <a:solidFill>
                  <a:schemeClr val="accent2">
                    <a:lumMod val="75000"/>
                  </a:schemeClr>
                </a:solidFill>
              </a:rPr>
              <a:t>480</a:t>
            </a:r>
            <a:r>
              <a:rPr lang="es-MX" sz="8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MX" sz="4400" dirty="0" smtClean="0">
                <a:solidFill>
                  <a:schemeClr val="accent2">
                    <a:lumMod val="75000"/>
                  </a:schemeClr>
                </a:solidFill>
              </a:rPr>
              <a:t>horas</a:t>
            </a:r>
            <a:endParaRPr lang="es-MX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39553" y="607658"/>
            <a:ext cx="83437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600" b="1" u="sng" dirty="0" smtClean="0">
                <a:solidFill>
                  <a:schemeClr val="bg2">
                    <a:lumMod val="50000"/>
                  </a:schemeClr>
                </a:solidFill>
              </a:rPr>
              <a:t>“HORAS POR CUBRIR “</a:t>
            </a:r>
            <a:endParaRPr lang="es-MX" sz="66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56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33265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solidFill>
                  <a:schemeClr val="bg2">
                    <a:lumMod val="50000"/>
                  </a:schemeClr>
                </a:solidFill>
                <a:latin typeface="Adobe Caslon Pro" pitchFamily="18" charset="0"/>
              </a:rPr>
              <a:t>¿EN DONDE PUEDO REALIZAR MI SERVICIO SOCIAL?</a:t>
            </a:r>
            <a:endParaRPr lang="es-MX" sz="4000" b="1" dirty="0">
              <a:solidFill>
                <a:schemeClr val="bg2">
                  <a:lumMod val="50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07504" y="2252191"/>
            <a:ext cx="9036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solidFill>
                  <a:schemeClr val="accent2">
                    <a:lumMod val="75000"/>
                  </a:schemeClr>
                </a:solidFill>
              </a:rPr>
              <a:t>“Cualquier dependencia </a:t>
            </a:r>
            <a:r>
              <a:rPr lang="es-MX" sz="4400" b="1" u="sng" dirty="0" smtClean="0">
                <a:solidFill>
                  <a:schemeClr val="accent2">
                    <a:lumMod val="75000"/>
                  </a:schemeClr>
                </a:solidFill>
              </a:rPr>
              <a:t>NO lucrativa</a:t>
            </a:r>
            <a:r>
              <a:rPr lang="es-MX" sz="4400" b="1" dirty="0" smtClean="0">
                <a:solidFill>
                  <a:schemeClr val="accent2">
                    <a:lumMod val="75000"/>
                  </a:schemeClr>
                </a:solidFill>
              </a:rPr>
              <a:t>”</a:t>
            </a:r>
            <a:endParaRPr lang="es-MX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475656" y="4365104"/>
            <a:ext cx="2772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MX" dirty="0">
                <a:solidFill>
                  <a:srgbClr val="FFFF00"/>
                </a:solidFill>
              </a:rPr>
              <a:t>C</a:t>
            </a:r>
            <a:r>
              <a:rPr lang="es-MX" dirty="0" smtClean="0">
                <a:solidFill>
                  <a:srgbClr val="FFFF00"/>
                </a:solidFill>
              </a:rPr>
              <a:t>onvenio</a:t>
            </a:r>
            <a:endParaRPr lang="es-MX" dirty="0">
              <a:solidFill>
                <a:srgbClr val="FFFF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479983" y="4998367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MX" dirty="0" smtClean="0">
                <a:solidFill>
                  <a:srgbClr val="FFFF00"/>
                </a:solidFill>
              </a:rPr>
              <a:t>Crear proyecto en tiempo y forma</a:t>
            </a:r>
          </a:p>
          <a:p>
            <a:r>
              <a:rPr lang="es-MX" dirty="0" smtClean="0">
                <a:solidFill>
                  <a:srgbClr val="FFFF00"/>
                </a:solidFill>
              </a:rPr>
              <a:t> </a:t>
            </a:r>
            <a:endParaRPr lang="es-MX" dirty="0">
              <a:solidFill>
                <a:srgbClr val="FFFF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495196" y="5701898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MX" dirty="0" smtClean="0">
                <a:solidFill>
                  <a:srgbClr val="FFFF00"/>
                </a:solidFill>
              </a:rPr>
              <a:t>Enviar programa a la unidad de servicio social con sello y firmas. </a:t>
            </a:r>
            <a:endParaRPr lang="es-MX" dirty="0">
              <a:solidFill>
                <a:srgbClr val="FFFF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83568" y="3726324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bg2">
                    <a:lumMod val="50000"/>
                  </a:schemeClr>
                </a:solidFill>
              </a:rPr>
              <a:t>¿QUÉ NECESITAN PARA  REGISTRA PROYECTOS?</a:t>
            </a:r>
            <a:endParaRPr lang="es-MX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001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9464" y="28942"/>
            <a:ext cx="902459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MX" sz="2800" b="1" dirty="0" smtClean="0">
                <a:solidFill>
                  <a:schemeClr val="bg2">
                    <a:lumMod val="50000"/>
                  </a:schemeClr>
                </a:solidFill>
              </a:rPr>
              <a:t> PLAZO PARA LA PRESTACIÓN DEL SERVICIO SOCIAL SERÁ</a:t>
            </a:r>
          </a:p>
          <a:p>
            <a:pPr algn="ctr"/>
            <a:endParaRPr lang="es-MX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s-MX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s-MX" sz="2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-108520" y="1988840"/>
            <a:ext cx="905549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s-MX" sz="6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menor </a:t>
            </a:r>
            <a:r>
              <a:rPr lang="es-MX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6 meses”</a:t>
            </a:r>
          </a:p>
          <a:p>
            <a:pPr algn="ctr"/>
            <a:endParaRPr lang="es-MX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</a:t>
            </a:r>
            <a:r>
              <a:rPr lang="es-MX" sz="6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s-MX" sz="6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mayor </a:t>
            </a:r>
            <a:r>
              <a:rPr lang="es-MX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2 años”</a:t>
            </a:r>
            <a:endParaRPr lang="es-MX" sz="6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MX" sz="6600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1250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27584" y="144064"/>
            <a:ext cx="784887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400" b="1" u="sng" dirty="0">
                <a:solidFill>
                  <a:schemeClr val="bg2">
                    <a:lumMod val="50000"/>
                  </a:schemeClr>
                </a:solidFill>
              </a:rPr>
              <a:t>PROCEDIMIENTO DE BAJA</a:t>
            </a:r>
            <a:endParaRPr lang="es-MX" sz="4400" u="sng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s-MX" sz="4400" b="1" u="sng" dirty="0">
                <a:solidFill>
                  <a:schemeClr val="bg2">
                    <a:lumMod val="50000"/>
                  </a:schemeClr>
                </a:solidFill>
              </a:rPr>
              <a:t> </a:t>
            </a:r>
            <a:endParaRPr lang="es-MX" sz="4400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560" y="1037049"/>
            <a:ext cx="80648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MX" sz="2400" dirty="0" smtClean="0">
                <a:solidFill>
                  <a:srgbClr val="FFFF00"/>
                </a:solidFill>
              </a:rPr>
              <a:t>No se presente a realizar su servicio social en la fecha señalada en el oficio de comisión</a:t>
            </a:r>
          </a:p>
          <a:p>
            <a:pPr marL="400050" indent="-400050">
              <a:buAutoNum type="romanUcPeriod"/>
            </a:pPr>
            <a:endParaRPr lang="es-MX" sz="2400" dirty="0" smtClean="0">
              <a:solidFill>
                <a:srgbClr val="FFFF00"/>
              </a:solidFill>
            </a:endParaRPr>
          </a:p>
          <a:p>
            <a:pPr marL="342900" indent="-3429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MX" sz="2400" dirty="0" smtClean="0">
                <a:solidFill>
                  <a:srgbClr val="FFFF00"/>
                </a:solidFill>
              </a:rPr>
              <a:t> Renuncie a prestar el servicio social</a:t>
            </a:r>
          </a:p>
          <a:p>
            <a:endParaRPr lang="es-MX" sz="2400" dirty="0" smtClean="0">
              <a:solidFill>
                <a:srgbClr val="FFFF00"/>
              </a:solidFill>
            </a:endParaRPr>
          </a:p>
          <a:p>
            <a:pPr marL="342900" indent="-3429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MX" sz="2400" dirty="0">
                <a:solidFill>
                  <a:srgbClr val="FFFF00"/>
                </a:solidFill>
              </a:rPr>
              <a:t> </a:t>
            </a:r>
            <a:r>
              <a:rPr lang="es-MX" sz="2400" dirty="0" smtClean="0">
                <a:solidFill>
                  <a:srgbClr val="FFFF00"/>
                </a:solidFill>
              </a:rPr>
              <a:t>Acumule tres faltas consecutivas o cinco alternadas, sin causa justificada, durante la prestación del servicio social  </a:t>
            </a:r>
          </a:p>
          <a:p>
            <a:endParaRPr lang="es-MX" sz="2400" dirty="0" smtClean="0">
              <a:solidFill>
                <a:srgbClr val="FFFF00"/>
              </a:solidFill>
            </a:endParaRPr>
          </a:p>
          <a:p>
            <a:pPr marL="342900" indent="-3429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MX" sz="2400" dirty="0" smtClean="0">
                <a:solidFill>
                  <a:srgbClr val="FFFF00"/>
                </a:solidFill>
              </a:rPr>
              <a:t>No cumpla con las actividades asignadas, según lo convenido o establecido en el programa correspondiente</a:t>
            </a:r>
          </a:p>
          <a:p>
            <a:endParaRPr lang="es-MX" sz="2400" dirty="0" smtClean="0">
              <a:solidFill>
                <a:srgbClr val="FFFF00"/>
              </a:solidFill>
            </a:endParaRPr>
          </a:p>
          <a:p>
            <a:pPr marL="342900" indent="-3429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MX" sz="2400" dirty="0" smtClean="0">
                <a:solidFill>
                  <a:srgbClr val="FFFF00"/>
                </a:solidFill>
              </a:rPr>
              <a:t>Deje inconclusas injustificadamente las actividades del programa</a:t>
            </a:r>
          </a:p>
          <a:p>
            <a:endParaRPr lang="es-MX" sz="2400" dirty="0" smtClean="0">
              <a:solidFill>
                <a:srgbClr val="FFFF00"/>
              </a:solidFill>
            </a:endParaRPr>
          </a:p>
          <a:p>
            <a:pPr marL="342900" indent="-3429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MX" sz="2400" dirty="0" smtClean="0">
                <a:solidFill>
                  <a:srgbClr val="FFFF00"/>
                </a:solidFill>
              </a:rPr>
              <a:t>Lo determine alguna autoridad universitaria competente.</a:t>
            </a:r>
            <a:endParaRPr lang="es-MX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24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627" y="2348880"/>
            <a:ext cx="770485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dirty="0" smtClean="0">
              <a:solidFill>
                <a:srgbClr val="FFFF00"/>
              </a:solidFill>
            </a:endParaRPr>
          </a:p>
          <a:p>
            <a:pPr algn="just"/>
            <a:r>
              <a:rPr lang="es-MX" dirty="0" smtClean="0">
                <a:solidFill>
                  <a:srgbClr val="FFFF00"/>
                </a:solidFill>
              </a:rPr>
              <a:t>Cuando el prestador sea dado de baja del programa, se </a:t>
            </a:r>
            <a:r>
              <a:rPr lang="es-MX" sz="2400" b="1" dirty="0" smtClean="0">
                <a:solidFill>
                  <a:srgbClr val="FF0000"/>
                </a:solidFill>
              </a:rPr>
              <a:t>suspenderá la prestación del servicio social</a:t>
            </a:r>
            <a:r>
              <a:rPr lang="es-MX" dirty="0" smtClean="0">
                <a:solidFill>
                  <a:srgbClr val="FF0000"/>
                </a:solidFill>
              </a:rPr>
              <a:t>,</a:t>
            </a:r>
            <a:r>
              <a:rPr lang="es-MX" dirty="0" smtClean="0">
                <a:solidFill>
                  <a:srgbClr val="FFFF00"/>
                </a:solidFill>
              </a:rPr>
              <a:t> y podrá reincorporarse al siguiente ciclo escolar, con la contabilización de las horas prestadas por el titular de la dependencia receptora.</a:t>
            </a:r>
            <a:endParaRPr lang="es-MX" dirty="0">
              <a:solidFill>
                <a:srgbClr val="FFFF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699792" y="620688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</a:t>
            </a:r>
            <a:r>
              <a:rPr lang="es-MX" sz="6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SANCIÓN!</a:t>
            </a:r>
            <a:endParaRPr lang="es-MX" sz="6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94701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631</Words>
  <Application>Microsoft Office PowerPoint</Application>
  <PresentationFormat>Presentación en pantalla (4:3)</PresentationFormat>
  <Paragraphs>120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Presentación de PowerPoint</vt:lpstr>
      <vt:lpstr>Presentación de PowerPoint</vt:lpstr>
      <vt:lpstr>OBJETIVOS EN LA UNIVERSIDAD DE GUADALAJARA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CAPACITACIÓN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1 DE MARZO 2025</vt:lpstr>
      <vt:lpstr>FECHAS DE REPORTES BIMESTRALES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Dr. David Avila Figueroa</dc:creator>
  <cp:lastModifiedBy>Dr. David Avila Figueroa</cp:lastModifiedBy>
  <cp:revision>7</cp:revision>
  <dcterms:created xsi:type="dcterms:W3CDTF">2024-10-04T12:37:01Z</dcterms:created>
  <dcterms:modified xsi:type="dcterms:W3CDTF">2024-11-14T12:41:10Z</dcterms:modified>
</cp:coreProperties>
</file>