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2C-E191-4218-9B67-2E76B7C562D2}" type="datetimeFigureOut">
              <a:rPr lang="es-MX" smtClean="0"/>
              <a:t>21/05/2025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367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2C-E191-4218-9B67-2E76B7C562D2}" type="datetimeFigureOut">
              <a:rPr lang="es-MX" smtClean="0"/>
              <a:t>21/05/2025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526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2C-E191-4218-9B67-2E76B7C562D2}" type="datetimeFigureOut">
              <a:rPr lang="es-MX" smtClean="0"/>
              <a:t>21/05/2025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54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2C-E191-4218-9B67-2E76B7C562D2}" type="datetimeFigureOut">
              <a:rPr lang="es-MX" smtClean="0"/>
              <a:t>21/05/2025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504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2C-E191-4218-9B67-2E76B7C562D2}" type="datetimeFigureOut">
              <a:rPr lang="es-MX" smtClean="0"/>
              <a:t>21/05/2025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467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2C-E191-4218-9B67-2E76B7C562D2}" type="datetimeFigureOut">
              <a:rPr lang="es-MX" smtClean="0"/>
              <a:t>21/05/2025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477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2C-E191-4218-9B67-2E76B7C562D2}" type="datetimeFigureOut">
              <a:rPr lang="es-MX" smtClean="0"/>
              <a:t>21/05/2025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20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2C-E191-4218-9B67-2E76B7C562D2}" type="datetimeFigureOut">
              <a:rPr lang="es-MX" smtClean="0"/>
              <a:t>21/05/2025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029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2C-E191-4218-9B67-2E76B7C562D2}" type="datetimeFigureOut">
              <a:rPr lang="es-MX" smtClean="0"/>
              <a:t>21/05/2025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119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2C-E191-4218-9B67-2E76B7C562D2}" type="datetimeFigureOut">
              <a:rPr lang="es-MX" smtClean="0"/>
              <a:t>21/05/2025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778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732C-E191-4218-9B67-2E76B7C562D2}" type="datetimeFigureOut">
              <a:rPr lang="es-MX" smtClean="0"/>
              <a:t>21/05/2025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134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0732C-E191-4218-9B67-2E76B7C562D2}" type="datetimeFigureOut">
              <a:rPr lang="es-MX" smtClean="0"/>
              <a:t>21/05/2025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427B0-E8F1-46EB-91BF-CC2C2408F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0491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307974"/>
            <a:ext cx="7980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UNIDAD DE SERVICIO SOCIAL</a:t>
            </a:r>
            <a:endParaRPr lang="es-MX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95636" y="9807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Centro Universitario De Ciencias Biológicas y Agropecuarias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7" y="2039992"/>
            <a:ext cx="2913626" cy="1942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661" y="2091428"/>
            <a:ext cx="3374678" cy="1890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098431"/>
            <a:ext cx="3075782" cy="2050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098430"/>
            <a:ext cx="3005283" cy="2062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0840" y="2107222"/>
            <a:ext cx="2957664" cy="1969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4044" y="4130314"/>
            <a:ext cx="3064460" cy="2034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269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3515" y="341175"/>
            <a:ext cx="8568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 </a:t>
            </a:r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“Los </a:t>
            </a:r>
            <a:r>
              <a:rPr lang="es-MX" sz="3200" b="1" dirty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programas de servicio social podrán suspenderse o cancelarse, en los siguientes casos</a:t>
            </a:r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:”</a:t>
            </a:r>
            <a:endParaRPr lang="es-MX" sz="3200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  <a:p>
            <a:pPr algn="ctr"/>
            <a:r>
              <a:rPr lang="es-MX" sz="3200" b="1" dirty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 </a:t>
            </a:r>
          </a:p>
          <a:p>
            <a:pPr algn="ctr"/>
            <a:endParaRPr lang="es-MX" sz="3200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4326" y="1628800"/>
            <a:ext cx="85161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rgbClr val="FFFF00"/>
                </a:solidFill>
              </a:rPr>
              <a:t>Cuando no constituyan una experiencia formativa, que permita fortalecer el conocimiento, la solidaridad y el </a:t>
            </a:r>
            <a:r>
              <a:rPr lang="es-MX" dirty="0" smtClean="0">
                <a:solidFill>
                  <a:srgbClr val="FFFF00"/>
                </a:solidFill>
              </a:rPr>
              <a:t>humanismo</a:t>
            </a:r>
          </a:p>
          <a:p>
            <a:pPr lvl="0"/>
            <a:endParaRPr lang="es-MX" dirty="0">
              <a:solidFill>
                <a:srgbClr val="FFFF00"/>
              </a:solidFill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</a:rPr>
              <a:t> Cuando </a:t>
            </a:r>
            <a:r>
              <a:rPr lang="es-MX" dirty="0">
                <a:solidFill>
                  <a:srgbClr val="FFFF00"/>
                </a:solidFill>
              </a:rPr>
              <a:t>no se obtengan los recursos indispensables para su </a:t>
            </a:r>
            <a:r>
              <a:rPr lang="es-MX" dirty="0" smtClean="0">
                <a:solidFill>
                  <a:srgbClr val="FFFF00"/>
                </a:solidFill>
              </a:rPr>
              <a:t>desarrollo</a:t>
            </a:r>
          </a:p>
          <a:p>
            <a:endParaRPr lang="es-MX" dirty="0">
              <a:solidFill>
                <a:srgbClr val="FFFF00"/>
              </a:solidFill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>
                <a:solidFill>
                  <a:srgbClr val="FFFF00"/>
                </a:solidFill>
              </a:rPr>
              <a:t>Cuando lo soliciten justificadamente los receptores del servicio </a:t>
            </a:r>
            <a:r>
              <a:rPr lang="es-MX" dirty="0" smtClean="0">
                <a:solidFill>
                  <a:srgbClr val="FFFF00"/>
                </a:solidFill>
              </a:rPr>
              <a:t>social</a:t>
            </a:r>
          </a:p>
          <a:p>
            <a:endParaRPr lang="es-MX" dirty="0">
              <a:solidFill>
                <a:srgbClr val="FFFF00"/>
              </a:solidFill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>
                <a:solidFill>
                  <a:srgbClr val="FFFF00"/>
                </a:solidFill>
              </a:rPr>
              <a:t>Cuando lo soliciten justificadamente los responsables de la ejecución del </a:t>
            </a:r>
            <a:r>
              <a:rPr lang="es-MX" dirty="0" smtClean="0">
                <a:solidFill>
                  <a:srgbClr val="FFFF00"/>
                </a:solidFill>
              </a:rPr>
              <a:t>programa</a:t>
            </a:r>
          </a:p>
          <a:p>
            <a:endParaRPr lang="es-MX" dirty="0">
              <a:solidFill>
                <a:srgbClr val="FFFF00"/>
              </a:solidFill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</a:rPr>
              <a:t>Cuando </a:t>
            </a:r>
            <a:r>
              <a:rPr lang="es-MX" dirty="0">
                <a:solidFill>
                  <a:srgbClr val="FFFF00"/>
                </a:solidFill>
              </a:rPr>
              <a:t>no haya sido firmado el convenio por la instancia </a:t>
            </a:r>
            <a:r>
              <a:rPr lang="es-MX" dirty="0" smtClean="0">
                <a:solidFill>
                  <a:srgbClr val="FFFF00"/>
                </a:solidFill>
              </a:rPr>
              <a:t>receptora</a:t>
            </a:r>
          </a:p>
          <a:p>
            <a:endParaRPr lang="es-MX" dirty="0">
              <a:solidFill>
                <a:srgbClr val="FFFF00"/>
              </a:solidFill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b="1" dirty="0" smtClean="0">
                <a:solidFill>
                  <a:srgbClr val="FFFF00"/>
                </a:solidFill>
              </a:rPr>
              <a:t>Cuando </a:t>
            </a:r>
            <a:r>
              <a:rPr lang="es-MX" sz="2400" b="1" dirty="0">
                <a:solidFill>
                  <a:srgbClr val="FFFF00"/>
                </a:solidFill>
              </a:rPr>
              <a:t>la instancia receptora lucre </a:t>
            </a:r>
            <a:r>
              <a:rPr lang="es-MX" dirty="0">
                <a:solidFill>
                  <a:srgbClr val="FFFF00"/>
                </a:solidFill>
              </a:rPr>
              <a:t>con la prestación de servicio </a:t>
            </a:r>
            <a:r>
              <a:rPr lang="es-MX" dirty="0" smtClean="0">
                <a:solidFill>
                  <a:srgbClr val="FFFF00"/>
                </a:solidFill>
              </a:rPr>
              <a:t>social</a:t>
            </a:r>
            <a:endParaRPr lang="es-MX" dirty="0">
              <a:solidFill>
                <a:srgbClr val="FFFF00"/>
              </a:solidFill>
            </a:endParaRPr>
          </a:p>
          <a:p>
            <a:endParaRPr lang="es-MX" dirty="0">
              <a:solidFill>
                <a:srgbClr val="FFFF00"/>
              </a:solidFill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>
                <a:solidFill>
                  <a:srgbClr val="FFFF00"/>
                </a:solidFill>
              </a:rPr>
              <a:t>Cuando los receptores del servicio social no se sujeten a lo establecido en el convenio o </a:t>
            </a:r>
            <a:r>
              <a:rPr lang="es-MX" dirty="0" smtClean="0">
                <a:solidFill>
                  <a:srgbClr val="FFFF00"/>
                </a:solidFill>
              </a:rPr>
              <a:t> en </a:t>
            </a:r>
            <a:r>
              <a:rPr lang="es-MX" dirty="0">
                <a:solidFill>
                  <a:srgbClr val="FFFF00"/>
                </a:solidFill>
              </a:rPr>
              <a:t>el programa respectivo.</a:t>
            </a:r>
          </a:p>
          <a:p>
            <a:r>
              <a:rPr lang="es-MX" dirty="0">
                <a:solidFill>
                  <a:srgbClr val="FFFF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74430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1152637" y="3634687"/>
            <a:ext cx="11521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             </a:t>
            </a:r>
            <a:r>
              <a:rPr lang="es-MX" sz="3600" dirty="0" smtClean="0">
                <a:solidFill>
                  <a:srgbClr val="FFFF00"/>
                </a:solidFill>
              </a:rPr>
              <a:t>Registro de Programas :</a:t>
            </a:r>
          </a:p>
          <a:p>
            <a:pPr algn="ctr"/>
            <a:r>
              <a:rPr lang="es-MX" sz="3600" b="1" dirty="0" smtClean="0">
                <a:solidFill>
                  <a:srgbClr val="FF0000"/>
                </a:solidFill>
              </a:rPr>
              <a:t>      </a:t>
            </a:r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</a:rPr>
              <a:t>12 de Mayo </a:t>
            </a:r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</a:rPr>
              <a:t>al </a:t>
            </a:r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</a:rPr>
              <a:t>20</a:t>
            </a:r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</a:rPr>
              <a:t>Junio</a:t>
            </a:r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</a:rPr>
              <a:t> 2025  </a:t>
            </a:r>
            <a:endParaRPr lang="es-MX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CAPACITACIÓN</a:t>
            </a:r>
            <a:endParaRPr lang="es-MX" dirty="0"/>
          </a:p>
        </p:txBody>
      </p:sp>
      <p:sp>
        <p:nvSpPr>
          <p:cNvPr id="2" name="1 CuadroTexto"/>
          <p:cNvSpPr txBox="1"/>
          <p:nvPr/>
        </p:nvSpPr>
        <p:spPr>
          <a:xfrm>
            <a:off x="323528" y="1484784"/>
            <a:ext cx="8568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</a:rPr>
              <a:t>Jueves 12 Junio</a:t>
            </a:r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</a:rPr>
              <a:t> 2025</a:t>
            </a:r>
            <a:endParaRPr lang="es-MX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</a:rPr>
              <a:t>10:00 a </a:t>
            </a:r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</a:rPr>
              <a:t>14:00 </a:t>
            </a:r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</a:rPr>
              <a:t>hrs. Video aula</a:t>
            </a:r>
            <a:endParaRPr lang="es-MX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8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36401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</a:rPr>
              <a:t>¿CÓMO CREAR PROGRAMAS DE SERVICIO SOCIAL</a:t>
            </a:r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es-MX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83731" y="1556792"/>
            <a:ext cx="2036541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CONTRASEÑA Y NIP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1556792"/>
            <a:ext cx="864096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Ingresa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1951314" y="1556792"/>
            <a:ext cx="2404662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Http//ss.siiau.udg.mx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668344" y="1556792"/>
            <a:ext cx="1008112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ENTRAR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47564" y="2864243"/>
            <a:ext cx="1980220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DEPENDENCIA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23928" y="2864243"/>
            <a:ext cx="1656184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PROGRAMAS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948264" y="2852936"/>
            <a:ext cx="1512168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NUEVOS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123728" y="3717032"/>
            <a:ext cx="4968552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COMPLETAR CON INFORMACIÓN DEL PROGRAMA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41530" y="5651956"/>
            <a:ext cx="2520280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NOMBRE 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494247" y="5723964"/>
            <a:ext cx="2232248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JUSTIFICACIÓN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702761" y="5723964"/>
            <a:ext cx="1224136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OBJETIVOS</a:t>
            </a:r>
            <a:endParaRPr lang="es-MX" dirty="0"/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1547664" y="1741458"/>
            <a:ext cx="28803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4427984" y="1741458"/>
            <a:ext cx="483739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7112597" y="1741458"/>
            <a:ext cx="411731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2879812" y="3048909"/>
            <a:ext cx="75608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V="1">
            <a:off x="5616116" y="3048909"/>
            <a:ext cx="1044116" cy="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4572000" y="4149080"/>
            <a:ext cx="0" cy="3507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1601670" y="4509120"/>
            <a:ext cx="571315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1601670" y="4869160"/>
            <a:ext cx="0" cy="5133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4572000" y="4869160"/>
            <a:ext cx="0" cy="47976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7314829" y="4869160"/>
            <a:ext cx="0" cy="47976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10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273721"/>
            <a:ext cx="6444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bg2">
                    <a:lumMod val="50000"/>
                  </a:schemeClr>
                </a:solidFill>
              </a:rPr>
              <a:t>Á</a:t>
            </a:r>
            <a:r>
              <a:rPr lang="es-MX" sz="4400" b="1" dirty="0" smtClean="0">
                <a:solidFill>
                  <a:schemeClr val="bg2">
                    <a:lumMod val="50000"/>
                  </a:schemeClr>
                </a:solidFill>
              </a:rPr>
              <a:t>REA DE ASIGNACIÓN </a:t>
            </a:r>
            <a:endParaRPr lang="es-MX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3377" y="1691516"/>
            <a:ext cx="2232248" cy="369332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INVESTIGACIÓN 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64263" y="2195572"/>
            <a:ext cx="2016224" cy="369332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DOCENCIA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592321" y="2699628"/>
            <a:ext cx="1728192" cy="369332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EXTENSIÓN 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598406" y="3203684"/>
            <a:ext cx="2304256" cy="369332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ADMINISTRACIÓN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598406" y="3707740"/>
            <a:ext cx="2952328" cy="369332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SERVICIO </a:t>
            </a:r>
            <a:r>
              <a:rPr lang="es-MX" dirty="0"/>
              <a:t>C</a:t>
            </a:r>
            <a:r>
              <a:rPr lang="es-MX" dirty="0" smtClean="0"/>
              <a:t>OMUNITARIO 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23928" y="4221088"/>
            <a:ext cx="1368152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CREAR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44008" y="1660738"/>
            <a:ext cx="4189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0070C0"/>
                </a:solidFill>
              </a:rPr>
              <a:t>Max 2 prestadores x investigador</a:t>
            </a:r>
            <a:endParaRPr lang="es-MX" sz="2000" dirty="0">
              <a:solidFill>
                <a:srgbClr val="0070C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851920" y="6300028"/>
            <a:ext cx="1584177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Imprimir</a:t>
            </a:r>
            <a:endParaRPr lang="es-MX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735625" y="5219908"/>
            <a:ext cx="4104456" cy="3693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Firmar y sellar por todos los interesados.</a:t>
            </a:r>
            <a:endParaRPr lang="es-MX" dirty="0"/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4624025" y="4653136"/>
            <a:ext cx="0" cy="48455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4635997" y="5661248"/>
            <a:ext cx="8011" cy="49102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3550734" y="1876182"/>
            <a:ext cx="1237119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3084574" y="2380238"/>
            <a:ext cx="1237119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3084573" y="2872988"/>
            <a:ext cx="1237119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3233360" y="3388350"/>
            <a:ext cx="1237119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3759221" y="3892406"/>
            <a:ext cx="1237119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5140053" y="2195572"/>
            <a:ext cx="404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NO hay limite de prestadores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143293" y="2699628"/>
            <a:ext cx="404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NO hay limite de prestadores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143293" y="3203684"/>
            <a:ext cx="404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NO hay limite de prestadores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148064" y="3707740"/>
            <a:ext cx="404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NO hay limite de prestadores</a:t>
            </a:r>
            <a:endParaRPr lang="es-MX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73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260648"/>
            <a:ext cx="18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7030A0"/>
                </a:solidFill>
              </a:rPr>
              <a:t>PASO 2</a:t>
            </a:r>
            <a:endParaRPr lang="es-MX" sz="2800" b="1" dirty="0">
              <a:solidFill>
                <a:srgbClr val="7030A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03885" y="1196752"/>
            <a:ext cx="987795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Ingresa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715816" y="1196752"/>
            <a:ext cx="264827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Http//ss.siiau.udg.mx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6804248" y="1196752"/>
            <a:ext cx="129614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Agregar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1691680" y="4437112"/>
            <a:ext cx="208823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Icono guardado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8" t="8127" r="11175" b="11620"/>
          <a:stretch/>
        </p:blipFill>
        <p:spPr bwMode="auto">
          <a:xfrm>
            <a:off x="4219196" y="4077072"/>
            <a:ext cx="827314" cy="85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10 Conector recto de flecha"/>
          <p:cNvCxnSpPr/>
          <p:nvPr/>
        </p:nvCxnSpPr>
        <p:spPr>
          <a:xfrm>
            <a:off x="1763688" y="1412776"/>
            <a:ext cx="79208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5508104" y="1412776"/>
            <a:ext cx="108012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7290302" y="1709723"/>
            <a:ext cx="0" cy="63915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2771800" y="2564904"/>
            <a:ext cx="451850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2738433" y="2780928"/>
            <a:ext cx="0" cy="136402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 de flecha"/>
          <p:cNvCxnSpPr/>
          <p:nvPr/>
        </p:nvCxnSpPr>
        <p:spPr>
          <a:xfrm>
            <a:off x="2755116" y="4937043"/>
            <a:ext cx="16684" cy="724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350606" y="5805264"/>
            <a:ext cx="3737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Enviar a             </a:t>
            </a:r>
            <a:r>
              <a:rPr lang="es-MX" sz="4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REVISIÓN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6409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396552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u="sng" dirty="0" smtClean="0">
                <a:solidFill>
                  <a:schemeClr val="bg2">
                    <a:lumMod val="50000"/>
                  </a:schemeClr>
                </a:solidFill>
              </a:rPr>
              <a:t>ACTUALIZACIÓN DE DATOS O REGISTRO </a:t>
            </a:r>
            <a:endParaRPr lang="es-MX" sz="4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971600" y="4365104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accent2">
                    <a:lumMod val="75000"/>
                  </a:schemeClr>
                </a:solidFill>
              </a:rPr>
              <a:t>12</a:t>
            </a:r>
            <a:r>
              <a:rPr lang="es-MX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6000" b="1" dirty="0" smtClean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es-MX" sz="6000" b="1" dirty="0" smtClean="0">
                <a:solidFill>
                  <a:schemeClr val="accent2">
                    <a:lumMod val="75000"/>
                  </a:schemeClr>
                </a:solidFill>
              </a:rPr>
              <a:t>MAYO AL 31 DE JULIO 2025</a:t>
            </a:r>
            <a:endParaRPr lang="es-MX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331640" y="1645264"/>
            <a:ext cx="64807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solidFill>
                  <a:srgbClr val="FFFF00"/>
                </a:solidFill>
              </a:rPr>
              <a:t>TENER EL </a:t>
            </a:r>
            <a:r>
              <a:rPr lang="es-MX" sz="6000" b="1" dirty="0" smtClean="0">
                <a:solidFill>
                  <a:schemeClr val="accent2">
                    <a:lumMod val="75000"/>
                  </a:schemeClr>
                </a:solidFill>
              </a:rPr>
              <a:t>60%</a:t>
            </a:r>
            <a:r>
              <a:rPr lang="es-MX" sz="4400" dirty="0" smtClean="0"/>
              <a:t> </a:t>
            </a:r>
            <a:r>
              <a:rPr lang="es-MX" sz="4400" dirty="0" smtClean="0">
                <a:solidFill>
                  <a:srgbClr val="FFFF00"/>
                </a:solidFill>
              </a:rPr>
              <a:t>DE CREDITOS </a:t>
            </a:r>
            <a:endParaRPr lang="es-MX" sz="4400" dirty="0">
              <a:solidFill>
                <a:srgbClr val="FFFF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707904" y="38623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FECHA:</a:t>
            </a:r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49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91680" y="188640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2">
                    <a:lumMod val="50000"/>
                  </a:schemeClr>
                </a:solidFill>
              </a:rPr>
              <a:t>ELECCIÓN DE PLAZA</a:t>
            </a:r>
            <a:endParaRPr lang="es-MX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120952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u="sng" dirty="0" smtClean="0">
                <a:solidFill>
                  <a:schemeClr val="accent2">
                    <a:lumMod val="75000"/>
                  </a:schemeClr>
                </a:solidFill>
              </a:rPr>
              <a:t>06 DE AGOSTO</a:t>
            </a:r>
            <a:r>
              <a:rPr lang="es-MX" sz="54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5400" b="1" u="sng" dirty="0" smtClean="0">
                <a:solidFill>
                  <a:schemeClr val="accent2">
                    <a:lumMod val="75000"/>
                  </a:schemeClr>
                </a:solidFill>
              </a:rPr>
              <a:t>2025</a:t>
            </a:r>
            <a:endParaRPr lang="es-MX" sz="5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62505" y="2866478"/>
            <a:ext cx="5400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Recoger “OFICIO DE COMISIÓN” </a:t>
            </a:r>
            <a:endParaRPr lang="es-MX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3950828"/>
            <a:ext cx="8208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solidFill>
                  <a:schemeClr val="accent2">
                    <a:lumMod val="75000"/>
                  </a:schemeClr>
                </a:solidFill>
              </a:rPr>
              <a:t>FECHA</a:t>
            </a:r>
            <a:r>
              <a:rPr lang="es-MX" sz="4400" u="sng" dirty="0" smtClean="0">
                <a:solidFill>
                  <a:schemeClr val="accent2">
                    <a:lumMod val="75000"/>
                  </a:schemeClr>
                </a:solidFill>
              </a:rPr>
              <a:t>:  </a:t>
            </a:r>
            <a:r>
              <a:rPr lang="es-MX" sz="4400" u="sng" dirty="0" smtClean="0">
                <a:solidFill>
                  <a:schemeClr val="accent2">
                    <a:lumMod val="75000"/>
                  </a:schemeClr>
                </a:solidFill>
              </a:rPr>
              <a:t>20 AL 21 AGOSTO</a:t>
            </a:r>
            <a:r>
              <a:rPr lang="es-MX" sz="4400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4400" u="sng" dirty="0" smtClean="0">
                <a:solidFill>
                  <a:schemeClr val="accent2">
                    <a:lumMod val="75000"/>
                  </a:schemeClr>
                </a:solidFill>
              </a:rPr>
              <a:t>2025 </a:t>
            </a:r>
            <a:endParaRPr lang="es-MX" sz="4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16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0952" y="3140968"/>
            <a:ext cx="8229600" cy="1143000"/>
          </a:xfrm>
        </p:spPr>
        <p:txBody>
          <a:bodyPr>
            <a:noAutofit/>
          </a:bodyPr>
          <a:lstStyle/>
          <a:p>
            <a:r>
              <a:rPr lang="es-MX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s-MX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SEPTIEMBRE </a:t>
            </a:r>
            <a:r>
              <a:rPr lang="es-MX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es-MX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908720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chemeClr val="bg2">
                    <a:lumMod val="50000"/>
                  </a:schemeClr>
                </a:solidFill>
              </a:rPr>
              <a:t>Inicio de Servicio </a:t>
            </a:r>
            <a:r>
              <a:rPr lang="es-MX" sz="5400" b="1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s-MX" sz="5400" b="1" dirty="0" smtClean="0">
                <a:solidFill>
                  <a:schemeClr val="bg2">
                    <a:lumMod val="50000"/>
                  </a:schemeClr>
                </a:solidFill>
              </a:rPr>
              <a:t>ocial </a:t>
            </a:r>
            <a:endParaRPr lang="es-MX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20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FECHAS DE REPORTES BIMESTRALES</a:t>
            </a:r>
            <a:endParaRPr lang="es-MX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3744416"/>
          </a:xfrm>
        </p:spPr>
        <p:txBody>
          <a:bodyPr>
            <a:normAutofit fontScale="92500"/>
          </a:bodyPr>
          <a:lstStyle/>
          <a:p>
            <a:r>
              <a:rPr lang="es-MX" sz="3600" dirty="0" smtClean="0">
                <a:solidFill>
                  <a:srgbClr val="FFFF00"/>
                </a:solidFill>
              </a:rPr>
              <a:t>1 DE </a:t>
            </a:r>
            <a:r>
              <a:rPr lang="es-MX" sz="3600" dirty="0" smtClean="0">
                <a:solidFill>
                  <a:srgbClr val="FFFF00"/>
                </a:solidFill>
              </a:rPr>
              <a:t>SEPTIEMBRE</a:t>
            </a:r>
            <a:r>
              <a:rPr lang="es-MX" sz="3600" dirty="0" smtClean="0">
                <a:solidFill>
                  <a:srgbClr val="FFFF00"/>
                </a:solidFill>
              </a:rPr>
              <a:t> </a:t>
            </a:r>
            <a:r>
              <a:rPr lang="es-MX" sz="3600" dirty="0" smtClean="0">
                <a:solidFill>
                  <a:srgbClr val="FFFF00"/>
                </a:solidFill>
              </a:rPr>
              <a:t>AL </a:t>
            </a:r>
            <a:r>
              <a:rPr lang="es-MX" sz="3600" dirty="0" smtClean="0">
                <a:solidFill>
                  <a:srgbClr val="FFFF00"/>
                </a:solidFill>
              </a:rPr>
              <a:t>31 </a:t>
            </a:r>
            <a:r>
              <a:rPr lang="es-MX" sz="3600" dirty="0" smtClean="0">
                <a:solidFill>
                  <a:srgbClr val="FFFF00"/>
                </a:solidFill>
              </a:rPr>
              <a:t>DE </a:t>
            </a:r>
            <a:r>
              <a:rPr lang="es-MX" sz="3600" dirty="0" smtClean="0">
                <a:solidFill>
                  <a:srgbClr val="FFFF00"/>
                </a:solidFill>
              </a:rPr>
              <a:t>OCTUBRE</a:t>
            </a:r>
            <a:r>
              <a:rPr lang="es-MX" sz="3600" dirty="0" smtClean="0">
                <a:solidFill>
                  <a:srgbClr val="FFFF00"/>
                </a:solidFill>
              </a:rPr>
              <a:t> </a:t>
            </a:r>
            <a:r>
              <a:rPr lang="es-MX" sz="3600" dirty="0" smtClean="0">
                <a:solidFill>
                  <a:srgbClr val="FFFF00"/>
                </a:solidFill>
              </a:rPr>
              <a:t>DEL 2025 </a:t>
            </a:r>
          </a:p>
          <a:p>
            <a:endParaRPr lang="es-MX" sz="3600" dirty="0">
              <a:solidFill>
                <a:srgbClr val="FFFF00"/>
              </a:solidFill>
            </a:endParaRPr>
          </a:p>
          <a:p>
            <a:r>
              <a:rPr lang="es-MX" sz="3600" dirty="0" smtClean="0">
                <a:solidFill>
                  <a:srgbClr val="FFFF00"/>
                </a:solidFill>
              </a:rPr>
              <a:t>1 DE </a:t>
            </a:r>
            <a:r>
              <a:rPr lang="es-MX" sz="3600" dirty="0" smtClean="0">
                <a:solidFill>
                  <a:srgbClr val="FFFF00"/>
                </a:solidFill>
              </a:rPr>
              <a:t>NOVIEMBRE</a:t>
            </a:r>
            <a:r>
              <a:rPr lang="es-MX" sz="3600" dirty="0" smtClean="0">
                <a:solidFill>
                  <a:srgbClr val="FFFF00"/>
                </a:solidFill>
              </a:rPr>
              <a:t> </a:t>
            </a:r>
            <a:r>
              <a:rPr lang="es-MX" sz="3600" dirty="0" smtClean="0">
                <a:solidFill>
                  <a:srgbClr val="FFFF00"/>
                </a:solidFill>
              </a:rPr>
              <a:t>AL 31 DE </a:t>
            </a:r>
            <a:r>
              <a:rPr lang="es-MX" sz="3600" dirty="0" smtClean="0">
                <a:solidFill>
                  <a:srgbClr val="FFFF00"/>
                </a:solidFill>
              </a:rPr>
              <a:t>DICIEMBRE</a:t>
            </a:r>
            <a:r>
              <a:rPr lang="es-MX" sz="3600" dirty="0" smtClean="0">
                <a:solidFill>
                  <a:srgbClr val="FFFF00"/>
                </a:solidFill>
              </a:rPr>
              <a:t> </a:t>
            </a:r>
            <a:r>
              <a:rPr lang="es-MX" sz="3600" dirty="0" smtClean="0">
                <a:solidFill>
                  <a:srgbClr val="FFFF00"/>
                </a:solidFill>
              </a:rPr>
              <a:t>2025</a:t>
            </a:r>
          </a:p>
          <a:p>
            <a:endParaRPr lang="es-MX" sz="3600" dirty="0" smtClean="0">
              <a:solidFill>
                <a:srgbClr val="FFFF00"/>
              </a:solidFill>
            </a:endParaRPr>
          </a:p>
          <a:p>
            <a:r>
              <a:rPr lang="es-MX" sz="3600" dirty="0" smtClean="0">
                <a:solidFill>
                  <a:srgbClr val="FFFF00"/>
                </a:solidFill>
              </a:rPr>
              <a:t>1 DE </a:t>
            </a:r>
            <a:r>
              <a:rPr lang="es-MX" sz="3600" dirty="0" smtClean="0">
                <a:solidFill>
                  <a:srgbClr val="FFFF00"/>
                </a:solidFill>
              </a:rPr>
              <a:t>ENERO 2026</a:t>
            </a:r>
            <a:r>
              <a:rPr lang="es-MX" sz="3600" dirty="0" smtClean="0">
                <a:solidFill>
                  <a:srgbClr val="FFFF00"/>
                </a:solidFill>
              </a:rPr>
              <a:t> </a:t>
            </a:r>
            <a:r>
              <a:rPr lang="es-MX" sz="3600" dirty="0" smtClean="0">
                <a:solidFill>
                  <a:srgbClr val="FFFF00"/>
                </a:solidFill>
              </a:rPr>
              <a:t>AL </a:t>
            </a:r>
            <a:r>
              <a:rPr lang="es-MX" sz="3600" dirty="0" smtClean="0">
                <a:solidFill>
                  <a:srgbClr val="FFFF00"/>
                </a:solidFill>
              </a:rPr>
              <a:t>28</a:t>
            </a:r>
            <a:r>
              <a:rPr lang="es-MX" sz="3600" dirty="0" smtClean="0">
                <a:solidFill>
                  <a:srgbClr val="FFFF00"/>
                </a:solidFill>
              </a:rPr>
              <a:t> FEBRERO 2026</a:t>
            </a:r>
            <a:endParaRPr lang="es-MX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61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31" y="2358205"/>
            <a:ext cx="3489109" cy="232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" y="10143"/>
            <a:ext cx="3259765" cy="237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18" y="10142"/>
            <a:ext cx="3094581" cy="237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01" y="10143"/>
            <a:ext cx="3177090" cy="237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23738" b="9185"/>
          <a:stretch/>
        </p:blipFill>
        <p:spPr bwMode="auto">
          <a:xfrm>
            <a:off x="16091" y="4581128"/>
            <a:ext cx="687804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12" y="4581128"/>
            <a:ext cx="2276872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90463"/>
            <a:ext cx="2341354" cy="219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" y="2397071"/>
            <a:ext cx="3388940" cy="225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05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764704"/>
            <a:ext cx="810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¿Qué es el servicio social?</a:t>
            </a:r>
            <a:endParaRPr lang="es-MX" sz="6000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2492896"/>
            <a:ext cx="89289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400" dirty="0" smtClean="0">
                <a:solidFill>
                  <a:srgbClr val="FFFF00"/>
                </a:solidFill>
              </a:rPr>
              <a:t>Actividad </a:t>
            </a:r>
            <a:r>
              <a:rPr lang="es-MX" sz="4400" dirty="0">
                <a:solidFill>
                  <a:srgbClr val="FFFF00"/>
                </a:solidFill>
              </a:rPr>
              <a:t>formativa y de aplicación de </a:t>
            </a:r>
            <a:r>
              <a:rPr lang="es-MX" sz="4400" dirty="0" smtClean="0">
                <a:solidFill>
                  <a:srgbClr val="FFFF00"/>
                </a:solidFill>
              </a:rPr>
              <a:t>conocimientos </a:t>
            </a:r>
            <a:r>
              <a:rPr lang="es-MX" sz="4400" dirty="0">
                <a:solidFill>
                  <a:srgbClr val="FFFF00"/>
                </a:solidFill>
              </a:rPr>
              <a:t>de manera temporal y obligatoria </a:t>
            </a:r>
          </a:p>
        </p:txBody>
      </p:sp>
    </p:spTree>
    <p:extLst>
      <p:ext uri="{BB962C8B-B14F-4D97-AF65-F5344CB8AC3E}">
        <p14:creationId xmlns:p14="http://schemas.microsoft.com/office/powerpoint/2010/main" val="330366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OBJETIVOS EN LA UNIVERSIDAD DE GUADALAJARA</a:t>
            </a:r>
            <a:endParaRPr lang="es-MX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184482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</a:rPr>
              <a:t>Impulsar el desarrollo sociocultural , atendiendo principalmente grupos sociales más desprotegidos 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350100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</a:rPr>
              <a:t>Crear una </a:t>
            </a:r>
            <a:r>
              <a:rPr lang="es-MX" dirty="0">
                <a:solidFill>
                  <a:srgbClr val="FFFF00"/>
                </a:solidFill>
              </a:rPr>
              <a:t>conciencia de servicio, solidaridad, compromiso y reciprocidad a la sociedad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7544" y="422108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</a:rPr>
              <a:t>Promover actitudes </a:t>
            </a:r>
            <a:r>
              <a:rPr lang="es-MX" dirty="0">
                <a:solidFill>
                  <a:srgbClr val="FFFF00"/>
                </a:solidFill>
              </a:rPr>
              <a:t>reflexivas y críticas ante la problemática </a:t>
            </a:r>
            <a:r>
              <a:rPr lang="es-MX" dirty="0" smtClean="0">
                <a:solidFill>
                  <a:srgbClr val="FFFF00"/>
                </a:solidFill>
              </a:rPr>
              <a:t>social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31540" y="285293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rgbClr val="FFFF00"/>
                </a:solidFill>
              </a:rPr>
              <a:t>E</a:t>
            </a:r>
            <a:r>
              <a:rPr lang="es-MX" dirty="0" smtClean="0">
                <a:solidFill>
                  <a:srgbClr val="FFFF00"/>
                </a:solidFill>
              </a:rPr>
              <a:t>stimular la participación activa de los prestadores del servicio social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5015" y="494116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</a:rPr>
              <a:t>Tener la oportunidad de aplicar, verificar y evaluar los conocimientos, habilidades, actitudes y valores adquiridos</a:t>
            </a:r>
            <a:endParaRPr lang="es-MX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5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2877904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solidFill>
                  <a:srgbClr val="FFFF00"/>
                </a:solidFill>
              </a:rPr>
              <a:t>licenciatura</a:t>
            </a:r>
            <a:r>
              <a:rPr lang="es-MX" sz="2800" dirty="0">
                <a:solidFill>
                  <a:srgbClr val="FFFF00"/>
                </a:solidFill>
              </a:rPr>
              <a:t>, deberán haber cubierto al menos el </a:t>
            </a:r>
            <a:r>
              <a:rPr lang="es-MX" sz="4400" b="1" dirty="0">
                <a:solidFill>
                  <a:srgbClr val="FF0000"/>
                </a:solidFill>
              </a:rPr>
              <a:t>60%</a:t>
            </a:r>
            <a:r>
              <a:rPr lang="es-MX" sz="2800" dirty="0">
                <a:solidFill>
                  <a:srgbClr val="FF0000"/>
                </a:solidFill>
              </a:rPr>
              <a:t> </a:t>
            </a:r>
            <a:r>
              <a:rPr lang="es-MX" sz="2800" dirty="0" smtClean="0">
                <a:solidFill>
                  <a:srgbClr val="FFFF00"/>
                </a:solidFill>
              </a:rPr>
              <a:t>del </a:t>
            </a:r>
            <a:r>
              <a:rPr lang="es-MX" sz="2800" dirty="0">
                <a:solidFill>
                  <a:srgbClr val="FFFF00"/>
                </a:solidFill>
              </a:rPr>
              <a:t>total de </a:t>
            </a:r>
            <a:r>
              <a:rPr lang="es-MX" sz="2800" dirty="0" smtClean="0">
                <a:solidFill>
                  <a:srgbClr val="FFFF00"/>
                </a:solidFill>
              </a:rPr>
              <a:t>créditos del </a:t>
            </a:r>
            <a:r>
              <a:rPr lang="es-MX" sz="2800" dirty="0">
                <a:solidFill>
                  <a:srgbClr val="FFFF00"/>
                </a:solidFill>
              </a:rPr>
              <a:t>plan de estudios </a:t>
            </a:r>
            <a:r>
              <a:rPr lang="es-MX" sz="2800" dirty="0" smtClean="0">
                <a:solidFill>
                  <a:srgbClr val="FFFF00"/>
                </a:solidFill>
              </a:rPr>
              <a:t>correspondiente </a:t>
            </a:r>
            <a:endParaRPr lang="es-MX" sz="4400" b="1" dirty="0">
              <a:solidFill>
                <a:srgbClr val="FFFF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404664"/>
            <a:ext cx="9036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¿CUANDO PUEDO COMENZAR CON MI SERVICIO SOCIAL?</a:t>
            </a:r>
            <a:endParaRPr lang="es-MX" sz="4000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9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4333" y="2132856"/>
            <a:ext cx="85689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rgbClr val="FFFF00"/>
                </a:solidFill>
              </a:rPr>
              <a:t>En los estudios de técnico profesional medio, técnico superior universitario </a:t>
            </a:r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 </a:t>
            </a:r>
          </a:p>
          <a:p>
            <a:pPr algn="ctr"/>
            <a:endParaRPr lang="es-MX" sz="36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licenciatura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 </a:t>
            </a:r>
            <a:r>
              <a:rPr lang="es-MX" sz="8000" b="1" dirty="0" smtClean="0">
                <a:solidFill>
                  <a:schemeClr val="accent2">
                    <a:lumMod val="75000"/>
                  </a:schemeClr>
                </a:solidFill>
              </a:rPr>
              <a:t>480</a:t>
            </a:r>
            <a:r>
              <a:rPr lang="es-MX" sz="8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4400" dirty="0" smtClean="0">
                <a:solidFill>
                  <a:schemeClr val="accent2">
                    <a:lumMod val="75000"/>
                  </a:schemeClr>
                </a:solidFill>
              </a:rPr>
              <a:t>horas</a:t>
            </a:r>
            <a:endParaRPr lang="es-MX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3" y="607658"/>
            <a:ext cx="8343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u="sng" dirty="0" smtClean="0">
                <a:solidFill>
                  <a:schemeClr val="bg2">
                    <a:lumMod val="50000"/>
                  </a:schemeClr>
                </a:solidFill>
              </a:rPr>
              <a:t>“HORAS POR CUBRIR “</a:t>
            </a:r>
            <a:endParaRPr lang="es-MX" sz="66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5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3326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¿EN DONDE PUEDO REALIZAR MI SERVICIO SOCIAL?</a:t>
            </a:r>
            <a:endParaRPr lang="es-MX" sz="4000" b="1" dirty="0">
              <a:solidFill>
                <a:schemeClr val="bg2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2252191"/>
            <a:ext cx="903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accent2">
                    <a:lumMod val="75000"/>
                  </a:schemeClr>
                </a:solidFill>
              </a:rPr>
              <a:t>“Cualquier dependencia </a:t>
            </a:r>
            <a:r>
              <a:rPr lang="es-MX" sz="4400" b="1" u="sng" dirty="0" smtClean="0">
                <a:solidFill>
                  <a:schemeClr val="accent2">
                    <a:lumMod val="75000"/>
                  </a:schemeClr>
                </a:solidFill>
              </a:rPr>
              <a:t>NO lucrativa</a:t>
            </a:r>
            <a:r>
              <a:rPr lang="es-MX" sz="44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MX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75656" y="4365104"/>
            <a:ext cx="27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>
                <a:solidFill>
                  <a:srgbClr val="FFFF00"/>
                </a:solidFill>
              </a:rPr>
              <a:t>C</a:t>
            </a:r>
            <a:r>
              <a:rPr lang="es-MX" dirty="0" smtClean="0">
                <a:solidFill>
                  <a:srgbClr val="FFFF00"/>
                </a:solidFill>
              </a:rPr>
              <a:t>onvenio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79983" y="499836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</a:rPr>
              <a:t>Crear proyecto en tiempo y forma</a:t>
            </a:r>
          </a:p>
          <a:p>
            <a:r>
              <a:rPr lang="es-MX" dirty="0" smtClean="0">
                <a:solidFill>
                  <a:srgbClr val="FFFF00"/>
                </a:solidFill>
              </a:rPr>
              <a:t> 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95196" y="570189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rgbClr val="FFFF00"/>
                </a:solidFill>
              </a:rPr>
              <a:t>Enviar programa a la unidad de servicio social con sello y firmas. 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372632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¿QUÉ NECESITAN PARA  REGISTRA PROYECTOS?</a:t>
            </a:r>
            <a:endParaRPr lang="es-MX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0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9464" y="28942"/>
            <a:ext cx="90245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 PLAZO PARA LA PRESTACIÓN DEL SERVICIO SOCIAL SERÁ</a:t>
            </a:r>
          </a:p>
          <a:p>
            <a:pPr algn="ctr"/>
            <a:endParaRPr lang="es-MX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s-MX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-108520" y="1988840"/>
            <a:ext cx="90554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MX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menor </a:t>
            </a:r>
            <a:r>
              <a:rPr lang="es-MX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6 meses”</a:t>
            </a:r>
          </a:p>
          <a:p>
            <a:pPr algn="ctr"/>
            <a:endParaRPr lang="es-MX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es-MX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MX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mayor </a:t>
            </a:r>
            <a:r>
              <a:rPr lang="es-MX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 años”</a:t>
            </a:r>
            <a:endParaRPr lang="es-MX" sz="6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sz="66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250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44064"/>
            <a:ext cx="78488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u="sng" dirty="0">
                <a:solidFill>
                  <a:schemeClr val="bg2">
                    <a:lumMod val="50000"/>
                  </a:schemeClr>
                </a:solidFill>
              </a:rPr>
              <a:t>PROCEDIMIENTO DE BAJA</a:t>
            </a:r>
            <a:endParaRPr lang="es-MX" sz="4400" u="sng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s-MX" sz="4400" b="1" u="sng" dirty="0">
                <a:solidFill>
                  <a:schemeClr val="bg2">
                    <a:lumMod val="50000"/>
                  </a:schemeClr>
                </a:solidFill>
              </a:rPr>
              <a:t> </a:t>
            </a:r>
            <a:endParaRPr lang="es-MX" sz="44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1037049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 smtClean="0">
                <a:solidFill>
                  <a:srgbClr val="FFFF00"/>
                </a:solidFill>
              </a:rPr>
              <a:t>No se presente a realizar su servicio social en la fecha señalada en el oficio de comisión</a:t>
            </a:r>
          </a:p>
          <a:p>
            <a:pPr marL="400050" indent="-400050">
              <a:buAutoNum type="romanUcPeriod"/>
            </a:pPr>
            <a:endParaRPr lang="es-MX" sz="2400" dirty="0" smtClean="0">
              <a:solidFill>
                <a:srgbClr val="FFFF00"/>
              </a:solidFill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 smtClean="0">
                <a:solidFill>
                  <a:srgbClr val="FFFF00"/>
                </a:solidFill>
              </a:rPr>
              <a:t> Renuncie a prestar el servicio social</a:t>
            </a:r>
          </a:p>
          <a:p>
            <a:endParaRPr lang="es-MX" sz="2400" dirty="0" smtClean="0">
              <a:solidFill>
                <a:srgbClr val="FFFF00"/>
              </a:solidFill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rgbClr val="FFFF00"/>
                </a:solidFill>
              </a:rPr>
              <a:t> </a:t>
            </a:r>
            <a:r>
              <a:rPr lang="es-MX" sz="2400" dirty="0" smtClean="0">
                <a:solidFill>
                  <a:srgbClr val="FFFF00"/>
                </a:solidFill>
              </a:rPr>
              <a:t>Acumule tres faltas consecutivas o cinco alternadas, sin causa justificada, durante la prestación del servicio social  </a:t>
            </a:r>
          </a:p>
          <a:p>
            <a:endParaRPr lang="es-MX" sz="2400" dirty="0" smtClean="0">
              <a:solidFill>
                <a:srgbClr val="FFFF00"/>
              </a:solidFill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 smtClean="0">
                <a:solidFill>
                  <a:srgbClr val="FFFF00"/>
                </a:solidFill>
              </a:rPr>
              <a:t>No cumpla con las actividades asignadas, según lo convenido o establecido en el programa correspondiente</a:t>
            </a:r>
          </a:p>
          <a:p>
            <a:endParaRPr lang="es-MX" sz="2400" dirty="0" smtClean="0">
              <a:solidFill>
                <a:srgbClr val="FFFF00"/>
              </a:solidFill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 smtClean="0">
                <a:solidFill>
                  <a:srgbClr val="FFFF00"/>
                </a:solidFill>
              </a:rPr>
              <a:t>Deje inconclusas injustificadamente las actividades del programa</a:t>
            </a:r>
          </a:p>
          <a:p>
            <a:endParaRPr lang="es-MX" sz="2400" dirty="0" smtClean="0">
              <a:solidFill>
                <a:srgbClr val="FFFF00"/>
              </a:solidFill>
            </a:endParaRP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2400" dirty="0" smtClean="0">
                <a:solidFill>
                  <a:srgbClr val="FFFF00"/>
                </a:solidFill>
              </a:rPr>
              <a:t>Lo determine alguna autoridad universitaria competente.</a:t>
            </a:r>
            <a:endParaRPr lang="es-MX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4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627" y="2348880"/>
            <a:ext cx="77048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>
              <a:solidFill>
                <a:srgbClr val="FFFF00"/>
              </a:solidFill>
            </a:endParaRPr>
          </a:p>
          <a:p>
            <a:pPr algn="just"/>
            <a:r>
              <a:rPr lang="es-MX" dirty="0" smtClean="0">
                <a:solidFill>
                  <a:srgbClr val="FFFF00"/>
                </a:solidFill>
              </a:rPr>
              <a:t>Cuando el prestador sea dado de baja del programa, se </a:t>
            </a:r>
            <a:r>
              <a:rPr lang="es-MX" sz="2400" b="1" dirty="0" smtClean="0">
                <a:solidFill>
                  <a:srgbClr val="FF0000"/>
                </a:solidFill>
              </a:rPr>
              <a:t>suspenderá la prestación del servicio social</a:t>
            </a:r>
            <a:r>
              <a:rPr lang="es-MX" dirty="0" smtClean="0">
                <a:solidFill>
                  <a:srgbClr val="FF0000"/>
                </a:solidFill>
              </a:rPr>
              <a:t>,</a:t>
            </a:r>
            <a:r>
              <a:rPr lang="es-MX" dirty="0" smtClean="0">
                <a:solidFill>
                  <a:srgbClr val="FFFF00"/>
                </a:solidFill>
              </a:rPr>
              <a:t> y podrá reincorporarse al siguiente ciclo escolar, con la contabilización de las horas prestadas por el titular de la dependencia receptora.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699792" y="620688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</a:t>
            </a:r>
            <a:r>
              <a:rPr lang="es-MX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SANCIÓN!</a:t>
            </a:r>
            <a:endParaRPr lang="es-MX" sz="6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9470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633</Words>
  <Application>Microsoft Office PowerPoint</Application>
  <PresentationFormat>Presentación en pantalla (4:3)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OBJETIVOS EN LA UNIVERSIDAD DE GUADALAJARA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CAPACITACIÓN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 DE SEPTIEMBRE 2025</vt:lpstr>
      <vt:lpstr>FECHAS DE REPORTES BIMESTRALES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Dr. David Avila Figueroa</dc:creator>
  <cp:lastModifiedBy>Dr. David Avila Figueroa</cp:lastModifiedBy>
  <cp:revision>9</cp:revision>
  <dcterms:created xsi:type="dcterms:W3CDTF">2024-10-04T12:37:01Z</dcterms:created>
  <dcterms:modified xsi:type="dcterms:W3CDTF">2025-05-21T16:35:08Z</dcterms:modified>
</cp:coreProperties>
</file>